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301" r:id="rId5"/>
    <p:sldId id="275" r:id="rId6"/>
    <p:sldId id="302" r:id="rId7"/>
    <p:sldId id="303" r:id="rId8"/>
    <p:sldId id="304" r:id="rId9"/>
    <p:sldId id="305" r:id="rId10"/>
    <p:sldId id="268" r:id="rId11"/>
    <p:sldId id="266" r:id="rId12"/>
    <p:sldId id="306" r:id="rId13"/>
    <p:sldId id="307" r:id="rId14"/>
    <p:sldId id="308" r:id="rId15"/>
    <p:sldId id="309" r:id="rId16"/>
    <p:sldId id="310" r:id="rId17"/>
    <p:sldId id="312" r:id="rId18"/>
    <p:sldId id="288" r:id="rId19"/>
    <p:sldId id="311" r:id="rId20"/>
    <p:sldId id="272" r:id="rId21"/>
    <p:sldId id="261" r:id="rId22"/>
    <p:sldId id="31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49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8EB69-5F5F-4105-BD78-F323A870098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85838-7421-49C2-8ADB-FFE61ED21E9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ru-RU">
              <a:ea typeface="msgothic" charset="0"/>
              <a:cs typeface="msgothic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ru-RU">
              <a:ea typeface="msgothic" charset="0"/>
              <a:cs typeface="msgothic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grpSp>
          <p:nvGrpSpPr>
            <p:cNvPr id="3" name="Group 6"/>
            <p:cNvGrpSpPr/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/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9" name="Freeform 8"/>
              <p:cNvSpPr/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0" name="Freeform 9"/>
              <p:cNvSpPr/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1" name="Freeform 10"/>
              <p:cNvSpPr/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2" name="Freeform 11"/>
              <p:cNvSpPr/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" name="Freeform 12"/>
              <p:cNvSpPr/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3"/>
              <p:cNvSpPr/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4"/>
              <p:cNvSpPr/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5"/>
              <p:cNvSpPr/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6"/>
              <p:cNvSpPr/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7"/>
              <p:cNvSpPr/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8"/>
              <p:cNvSpPr/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0" name="Freeform 19"/>
              <p:cNvSpPr/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9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Freeform 23"/>
            <p:cNvSpPr/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Freeform 24"/>
            <p:cNvSpPr/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Freeform 26"/>
            <p:cNvSpPr/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Freeform 27"/>
            <p:cNvSpPr/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grpSp>
          <p:nvGrpSpPr>
            <p:cNvPr id="4" name="Group 31"/>
            <p:cNvGrpSpPr/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6147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148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FC42D1-3884-4711-9EEB-59DE2D017DBA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D11FB7-3475-4790-AC18-C564E19F3519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3C5821-66AD-4ED9-A61C-FA8BF9BC3A31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5957B7-3565-4DC5-99F5-E9AD7B137375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389FD5-2795-47B2-BD3C-E91A5A5F42EC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4C2F4D-5351-49A9-B266-4EAD6781E282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F07EFF-DE16-45CA-B750-51E9343312D7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66050" cy="1822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C6AD2-256B-42BE-BD9A-928224CBA5B3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654EA7-1713-4420-B7E5-C80A33995D4E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06D69B-3298-4C3E-A657-6FD5CB3689C9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36DCDA-A4A4-4687-A133-F367B4B295DE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098175-EA0A-4D31-9261-6E6C996809BD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CA1910-CA7C-487B-AC31-3F58B56EDFAD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A9878A-8257-48A1-8877-59BFD0276B41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EAFFE3-7B60-4A78-BB75-2BF823B16F00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C9C6A6-D793-4FC1-A645-C6BF8A6561FA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0419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0420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0421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grpSp>
          <p:nvGrpSpPr>
            <p:cNvPr id="3" name="Group 6"/>
            <p:cNvGrpSpPr/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0423" name="Freeform 7"/>
              <p:cNvSpPr/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0424" name="Freeform 8"/>
              <p:cNvSpPr/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0425" name="Freeform 9"/>
              <p:cNvSpPr/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0426" name="Freeform 10"/>
              <p:cNvSpPr/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0427" name="Freeform 11"/>
              <p:cNvSpPr/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0428" name="Freeform 12"/>
              <p:cNvSpPr/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0429" name="Freeform 13"/>
              <p:cNvSpPr/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0430" name="Freeform 14"/>
              <p:cNvSpPr/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0431" name="Freeform 15"/>
              <p:cNvSpPr/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0432" name="Freeform 16"/>
              <p:cNvSpPr/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0433" name="Freeform 17"/>
              <p:cNvSpPr/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0434" name="Freeform 18"/>
              <p:cNvSpPr/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0435" name="Freeform 19"/>
              <p:cNvSpPr/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60436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0437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0438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0439" name="Freeform 23"/>
            <p:cNvSpPr/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0440" name="Freeform 24"/>
            <p:cNvSpPr/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0441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0442" name="Freeform 26"/>
            <p:cNvSpPr/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0443" name="Freeform 27"/>
            <p:cNvSpPr/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04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04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04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grpSp>
          <p:nvGrpSpPr>
            <p:cNvPr id="4" name="Group 31"/>
            <p:cNvGrpSpPr/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044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044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045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045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045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6045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045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6045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6045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5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5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372402F8-AE25-465A-942E-B8EB3C937D90}" type="slidenum">
              <a:rPr lang="ru-RU"/>
            </a:fld>
            <a:endParaRPr lang="ru-RU"/>
          </a:p>
        </p:txBody>
      </p:sp>
      <p:sp>
        <p:nvSpPr>
          <p:cNvPr id="604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image" Target="../media/image20.pn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071546"/>
            <a:ext cx="6243654" cy="2786082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1600" b="1" dirty="0" smtClean="0">
                <a:solidFill>
                  <a:srgbClr val="79F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ПРЕЗЕНТАЦИЯ </a:t>
            </a:r>
            <a:br>
              <a:rPr lang="ru-RU" sz="2000" b="1" dirty="0" smtClean="0">
                <a:solidFill>
                  <a:srgbClr val="79F8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«Противоракетная оборона Украины: создание и интегрирование в НАТО»</a:t>
            </a:r>
            <a:endParaRPr lang="en-GB" sz="3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42910" y="3959225"/>
            <a:ext cx="8143903" cy="2541588"/>
          </a:xfrm>
          <a:noFill/>
        </p:spPr>
        <p:txBody>
          <a:bodyPr lIns="90000" tIns="46800" rIns="90000" bIns="46800"/>
          <a:lstStyle/>
          <a:p>
            <a:pPr marL="0" indent="0" algn="r" eaLnBrk="1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1800" b="1" dirty="0" smtClean="0">
                <a:solidFill>
                  <a:srgbClr val="FF99FF"/>
                </a:solidFill>
                <a:effectLst/>
                <a:cs typeface="Arial" panose="020B0604020202020204" pitchFamily="34" charset="0"/>
              </a:rPr>
              <a:t>Юрий ШУЛИПА</a:t>
            </a:r>
            <a:br>
              <a:rPr lang="ru-RU" sz="1600" b="1" dirty="0" smtClean="0">
                <a:solidFill>
                  <a:srgbClr val="00FF00"/>
                </a:solidFill>
                <a:effectLst/>
                <a:cs typeface="Arial" panose="020B0604020202020204" pitchFamily="34" charset="0"/>
              </a:rPr>
            </a:br>
            <a:endParaRPr lang="ru-RU" sz="1600" b="1" dirty="0" smtClean="0">
              <a:solidFill>
                <a:srgbClr val="00FF00"/>
              </a:solidFill>
              <a:effectLst/>
              <a:cs typeface="Arial" panose="020B0604020202020204" pitchFamily="34" charset="0"/>
            </a:endParaRPr>
          </a:p>
          <a:p>
            <a:pPr marL="0" indent="0" algn="r" eaLnBrk="1" hangingPunct="1">
              <a:lnSpc>
                <a:spcPts val="1200"/>
              </a:lnSpc>
              <a:spcBef>
                <a:spcPts val="450"/>
              </a:spcBef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altLang="en-US" sz="1200" b="1" dirty="0" smtClean="0">
                <a:solidFill>
                  <a:srgbClr val="00FF00"/>
                </a:solidFill>
                <a:effectLst/>
                <a:cs typeface="Arial" panose="020B0604020202020204" pitchFamily="34" charset="0"/>
              </a:rPr>
              <a:t>Директор Международной ассоциации </a:t>
            </a:r>
            <a:endParaRPr lang="ru-RU" altLang="en-US" sz="1200" b="1" dirty="0" smtClean="0">
              <a:solidFill>
                <a:srgbClr val="00FF00"/>
              </a:solidFill>
              <a:effectLst/>
              <a:cs typeface="Arial" panose="020B0604020202020204" pitchFamily="34" charset="0"/>
            </a:endParaRPr>
          </a:p>
          <a:p>
            <a:pPr marL="0" indent="0" algn="r" eaLnBrk="1" hangingPunct="1">
              <a:lnSpc>
                <a:spcPts val="1200"/>
              </a:lnSpc>
              <a:spcBef>
                <a:spcPts val="450"/>
              </a:spcBef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altLang="en-US" sz="1200" b="1" dirty="0" smtClean="0">
                <a:solidFill>
                  <a:srgbClr val="00FF00"/>
                </a:solidFill>
                <a:effectLst/>
                <a:cs typeface="Arial" panose="020B0604020202020204" pitchFamily="34" charset="0"/>
              </a:rPr>
              <a:t>“Институт национальной политики”</a:t>
            </a:r>
            <a:endParaRPr lang="en-US" sz="1200" b="1" dirty="0" smtClean="0">
              <a:solidFill>
                <a:srgbClr val="00FF00"/>
              </a:solidFill>
              <a:effectLst/>
              <a:cs typeface="Arial" panose="020B0604020202020204" pitchFamily="34" charset="0"/>
            </a:endParaRPr>
          </a:p>
          <a:p>
            <a:pPr marL="0" indent="0" algn="r" eaLnBrk="1" hangingPunct="1">
              <a:lnSpc>
                <a:spcPts val="1200"/>
              </a:lnSpc>
              <a:spcBef>
                <a:spcPts val="450"/>
              </a:spcBef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200" b="1" dirty="0" smtClean="0">
              <a:solidFill>
                <a:srgbClr val="00FF00"/>
              </a:solidFill>
              <a:effectLst/>
              <a:cs typeface="Arial" panose="020B0604020202020204" pitchFamily="34" charset="0"/>
            </a:endParaRPr>
          </a:p>
          <a:p>
            <a:pPr marL="0" indent="0" algn="r" eaLnBrk="1" hangingPunct="1">
              <a:lnSpc>
                <a:spcPts val="1200"/>
              </a:lnSpc>
              <a:spcBef>
                <a:spcPts val="450"/>
              </a:spcBef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1200" b="1" dirty="0" smtClean="0">
                <a:solidFill>
                  <a:srgbClr val="47FFD1"/>
                </a:solidFill>
                <a:effectLst/>
                <a:cs typeface="Arial" panose="020B0604020202020204" pitchFamily="34" charset="0"/>
              </a:rPr>
              <a:t> правовед, политический эксперт </a:t>
            </a:r>
            <a:r>
              <a:rPr lang="ru-RU" sz="1200" b="1" smtClean="0">
                <a:solidFill>
                  <a:srgbClr val="84EB5B"/>
                </a:solidFill>
                <a:effectLst/>
                <a:cs typeface="Arial" panose="020B0604020202020204" pitchFamily="34" charset="0"/>
              </a:rPr>
              <a:t> </a:t>
            </a:r>
            <a:endParaRPr lang="en-US" sz="1200" b="1" dirty="0" smtClean="0">
              <a:solidFill>
                <a:srgbClr val="84EB5B"/>
              </a:solidFill>
              <a:effectLst/>
              <a:cs typeface="Arial" panose="020B0604020202020204" pitchFamily="34" charset="0"/>
            </a:endParaRPr>
          </a:p>
          <a:p>
            <a:pPr marL="0" indent="0" algn="r" eaLnBrk="1" hangingPunct="1">
              <a:lnSpc>
                <a:spcPts val="1200"/>
              </a:lnSpc>
              <a:spcBef>
                <a:spcPts val="450"/>
              </a:spcBef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br>
              <a:rPr lang="ru-RU" sz="1200" b="1" dirty="0" smtClean="0">
                <a:solidFill>
                  <a:srgbClr val="FFCC00"/>
                </a:solidFill>
                <a:effectLst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Директор Института исследования российской агрессии</a:t>
            </a:r>
            <a:br>
              <a:rPr lang="ru-RU" sz="1200" b="1" dirty="0" smtClean="0">
                <a:solidFill>
                  <a:srgbClr val="FFCC00"/>
                </a:solidFill>
                <a:effectLst/>
                <a:cs typeface="Arial" panose="020B0604020202020204" pitchFamily="34" charset="0"/>
              </a:rPr>
            </a:br>
            <a:endParaRPr lang="en-US" sz="1200" b="1" dirty="0" smtClean="0"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029" name="AutoShape 3"/>
          <p:cNvSpPr>
            <a:spLocks noChangeArrowheads="1"/>
          </p:cNvSpPr>
          <p:nvPr/>
        </p:nvSpPr>
        <p:spPr bwMode="auto">
          <a:xfrm>
            <a:off x="5940425" y="4859338"/>
            <a:ext cx="2879725" cy="1260475"/>
          </a:xfrm>
          <a:prstGeom prst="roundRect">
            <a:avLst>
              <a:gd name="adj" fmla="val 125"/>
            </a:avLst>
          </a:prstGeom>
          <a:noFill/>
          <a:ln w="9525">
            <a:noFill/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TextBox 10"/>
          <p:cNvSpPr txBox="1">
            <a:spLocks noChangeArrowheads="1"/>
          </p:cNvSpPr>
          <p:nvPr/>
        </p:nvSpPr>
        <p:spPr bwMode="auto">
          <a:xfrm>
            <a:off x="857224" y="285728"/>
            <a:ext cx="5715026" cy="475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rgbClr val="47FFD1"/>
              </a:solidFill>
              <a:latin typeface="Verdana" panose="020B0604030504040204" pitchFamily="34" charset="0"/>
            </a:endParaRPr>
          </a:p>
          <a:p>
            <a:r>
              <a:rPr lang="ru-RU" sz="11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Киев, 10 июня 2022 </a:t>
            </a:r>
            <a:r>
              <a:rPr lang="ru-RU" sz="1100" b="1" dirty="0">
                <a:solidFill>
                  <a:srgbClr val="FFFF00"/>
                </a:solidFill>
                <a:latin typeface="Verdana" panose="020B0604030504040204" pitchFamily="34" charset="0"/>
              </a:rPr>
              <a:t>года, Контрактова площадь 7, 17:00 </a:t>
            </a:r>
            <a:endParaRPr lang="ru-RU" sz="1100" b="1" dirty="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5" y="6286500"/>
            <a:ext cx="3214688" cy="2755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Verdana" panose="020B0604030504040204" pitchFamily="34" charset="0"/>
              <a:buNone/>
              <a:defRPr/>
            </a:pP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©</a:t>
            </a:r>
            <a:r>
              <a:rPr lang="ru-RU" sz="12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Юрий Шулипа</a:t>
            </a:r>
            <a:r>
              <a:rPr lang="ru-RU" sz="12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2022</a:t>
            </a:r>
            <a:endParaRPr lang="ru-RU" sz="1200" b="1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idx="12"/>
          </p:nvPr>
        </p:nvSpPr>
        <p:spPr>
          <a:xfrm>
            <a:off x="6553200" y="6357958"/>
            <a:ext cx="2447956" cy="342880"/>
          </a:xfrm>
        </p:spPr>
        <p:txBody>
          <a:bodyPr/>
          <a:lstStyle/>
          <a:p>
            <a:pPr>
              <a:defRPr/>
            </a:pPr>
            <a:fld id="{04BC6AD2-256B-42BE-BD9A-928224CBA5B3}" type="slidenum">
              <a:rPr lang="en-GB" b="1" smtClean="0"/>
            </a:fld>
            <a:endParaRPr lang="en-GB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357158" y="3786190"/>
            <a:ext cx="8429684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428625" y="969645"/>
            <a:ext cx="5655945" cy="1079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4075" y="3932555"/>
            <a:ext cx="2969260" cy="1312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3905250"/>
            <a:ext cx="1471930" cy="2263775"/>
          </a:xfrm>
          <a:prstGeom prst="rect">
            <a:avLst/>
          </a:prstGeom>
        </p:spPr>
      </p:pic>
      <p:sp>
        <p:nvSpPr>
          <p:cNvPr id="6" name="Рисунок 8" descr="C:\Users\HP\Downloads\шу 11.jpg"/>
          <p:cNvSpPr/>
          <p:nvPr/>
        </p:nvSpPr>
        <p:spPr>
          <a:xfrm>
            <a:off x="3774758" y="2631758"/>
            <a:ext cx="1594485" cy="1594485"/>
          </a:xfrm>
        </p:spPr>
      </p:sp>
      <p:sp>
        <p:nvSpPr>
          <p:cNvPr id="7" name="Рисунок 8" descr="C:\Users\HP\Downloads\шу 11.jpg"/>
          <p:cNvSpPr/>
          <p:nvPr/>
        </p:nvSpPr>
        <p:spPr>
          <a:xfrm>
            <a:off x="3901758" y="2758758"/>
            <a:ext cx="1594485" cy="1594485"/>
          </a:xfrm>
        </p:spPr>
      </p:sp>
      <p:sp>
        <p:nvSpPr>
          <p:cNvPr id="8" name="Рисунок 8" descr="C:\Users\HP\Downloads\шу 11.jpg"/>
          <p:cNvSpPr/>
          <p:nvPr/>
        </p:nvSpPr>
        <p:spPr>
          <a:xfrm>
            <a:off x="4028758" y="2885758"/>
            <a:ext cx="1594485" cy="1594485"/>
          </a:xfrm>
        </p:spPr>
      </p:sp>
      <p:sp>
        <p:nvSpPr>
          <p:cNvPr id="10" name="Рисунок 9" descr="C:\Users\HP\Downloads\шу 11.jpg"/>
          <p:cNvSpPr/>
          <p:nvPr/>
        </p:nvSpPr>
        <p:spPr>
          <a:xfrm>
            <a:off x="2405380" y="1235075"/>
            <a:ext cx="4333240" cy="4387850"/>
          </a:xfrm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265" y="476250"/>
            <a:ext cx="2508885" cy="254190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3600"/>
              <a:t>Схема концепции системы ПРО </a:t>
            </a:r>
            <a:r>
              <a:rPr lang="ru-RU" altLang="en-US" sz="3600"/>
              <a:t>США-НАТО </a:t>
            </a:r>
            <a:r>
              <a:rPr lang="en-US" sz="3600"/>
              <a:t>«Железная сеть»</a:t>
            </a:r>
            <a:endParaRPr lang="en-US" sz="36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A2CA1910-CA7C-487B-AC31-3F58B56EDFAD}" type="slidenum">
              <a:rPr lang="ru-RU"/>
            </a:fld>
            <a:endParaRPr lang="ru-RU"/>
          </a:p>
        </p:txBody>
      </p:sp>
      <p:sp>
        <p:nvSpPr>
          <p:cNvPr id="4" name="Рисунок 1"/>
          <p:cNvSpPr/>
          <p:nvPr/>
        </p:nvSpPr>
        <p:spPr>
          <a:xfrm>
            <a:off x="1601788" y="1697548"/>
            <a:ext cx="5940425" cy="3462905"/>
          </a:xfrm>
        </p:spPr>
      </p:sp>
      <p:sp>
        <p:nvSpPr>
          <p:cNvPr id="5" name="Рисунок 1"/>
          <p:cNvSpPr/>
          <p:nvPr/>
        </p:nvSpPr>
        <p:spPr>
          <a:xfrm>
            <a:off x="1728788" y="1824548"/>
            <a:ext cx="5940425" cy="3462905"/>
          </a:xfrm>
        </p:spPr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3895" y="1484630"/>
            <a:ext cx="7713980" cy="453072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124075" y="6015355"/>
            <a:ext cx="531749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800"/>
              <a:t>Источник: Лукьянов, Ф. США возводят ракетный забор вокруг России</a:t>
            </a:r>
            <a:r>
              <a:rPr lang="ru-RU" altLang="en-US" sz="800"/>
              <a:t>.</a:t>
            </a:r>
            <a:r>
              <a:rPr lang="en-US" sz="800"/>
              <a:t> Российская</a:t>
            </a:r>
            <a:r>
              <a:rPr lang="en-US"/>
              <a:t> </a:t>
            </a:r>
            <a:r>
              <a:rPr lang="en-US" sz="800"/>
              <a:t>газета. - URL: http://www.rg.ru/2005/01/19/rakety-pro.html </a:t>
            </a:r>
            <a:endParaRPr lang="en-US" sz="800"/>
          </a:p>
        </p:txBody>
      </p:sp>
      <p:sp>
        <p:nvSpPr>
          <p:cNvPr id="9" name="Text Box 8"/>
          <p:cNvSpPr txBox="1"/>
          <p:nvPr/>
        </p:nvSpPr>
        <p:spPr>
          <a:xfrm>
            <a:off x="107950" y="6452870"/>
            <a:ext cx="223837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>
              <a:buNone/>
            </a:pP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©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  Юрий Шулипа</a:t>
            </a: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2022</a:t>
            </a:r>
            <a:endParaRPr lang="en-US" sz="1200"/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3600"/>
              <a:t>Схема перехвата ГЧ МБР средствами системы «Найк-Зевс»</a:t>
            </a:r>
            <a:r>
              <a:rPr lang="ru-RU" altLang="en-US" sz="3600"/>
              <a:t> </a:t>
            </a:r>
            <a:endParaRPr lang="ru-RU" altLang="en-US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9654EA7-1713-4420-B7E5-C80A33995D4E}" type="slidenum">
              <a:rPr lang="ru-RU"/>
            </a:fld>
            <a:endParaRPr lang="ru-RU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11505" y="1411605"/>
            <a:ext cx="5041265" cy="36010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411730" y="5085080"/>
            <a:ext cx="600773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/>
              <a:t>1  –  приемное  устройство  радара  дальнего обнаружения; </a:t>
            </a:r>
            <a:endParaRPr lang="en-US" sz="1200"/>
          </a:p>
          <a:p>
            <a:r>
              <a:rPr lang="en-US" sz="1200"/>
              <a:t>2 - передающее устройство радара дальнего обнаружения; </a:t>
            </a:r>
            <a:endParaRPr lang="en-US" sz="1200"/>
          </a:p>
          <a:p>
            <a:r>
              <a:rPr lang="en-US" sz="1200"/>
              <a:t>3 - счетно-решающее устройство системы обнаружения; </a:t>
            </a:r>
            <a:endParaRPr lang="en-US" sz="1200"/>
          </a:p>
          <a:p>
            <a:r>
              <a:rPr lang="en-US" sz="1200"/>
              <a:t>4 – счетно-решающее устройство системы перехвата; </a:t>
            </a:r>
            <a:endParaRPr lang="en-US" sz="1200"/>
          </a:p>
          <a:p>
            <a:r>
              <a:rPr lang="en-US" sz="1200"/>
              <a:t>5 – радар распознавания цели; </a:t>
            </a:r>
            <a:endParaRPr lang="en-US" sz="1200"/>
          </a:p>
          <a:p>
            <a:r>
              <a:rPr lang="en-US" sz="1200"/>
              <a:t>6 - радар сопровождения цели; </a:t>
            </a:r>
            <a:endParaRPr lang="en-US" sz="1200"/>
          </a:p>
          <a:p>
            <a:r>
              <a:rPr lang="en-US" sz="1200"/>
              <a:t>7 - радар наведения ПР;</a:t>
            </a:r>
            <a:endParaRPr lang="en-US" sz="1200"/>
          </a:p>
          <a:p>
            <a:r>
              <a:rPr lang="en-US" sz="1200"/>
              <a:t>8 – Противокатерная установка и противоракета.</a:t>
            </a:r>
            <a:r>
              <a:rPr lang="en-US"/>
              <a:t> 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6331585" y="3789045"/>
            <a:ext cx="2812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6732270" y="2204720"/>
            <a:ext cx="23317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/>
              <a:t>а – обнаружение МБР, </a:t>
            </a:r>
            <a:endParaRPr lang="en-US" sz="1200"/>
          </a:p>
          <a:p>
            <a:r>
              <a:rPr lang="en-US" sz="1200"/>
              <a:t>б – распознавание, </a:t>
            </a:r>
            <a:endParaRPr lang="en-US" sz="1200"/>
          </a:p>
          <a:p>
            <a:r>
              <a:rPr lang="en-US" sz="1200"/>
              <a:t>в - определение параметров траектории, </a:t>
            </a:r>
            <a:endParaRPr lang="en-US" sz="1200"/>
          </a:p>
          <a:p>
            <a:r>
              <a:rPr lang="en-US" sz="1200"/>
              <a:t>г-подготовка противоракеты к пуску, </a:t>
            </a:r>
            <a:endParaRPr lang="en-US" sz="1200"/>
          </a:p>
          <a:p>
            <a:r>
              <a:rPr lang="en-US" sz="1200"/>
              <a:t>д – команда на пуск, </a:t>
            </a:r>
            <a:endParaRPr lang="en-US" sz="1200"/>
          </a:p>
          <a:p>
            <a:r>
              <a:rPr lang="en-US" sz="1200"/>
              <a:t>е – перехват МБР, </a:t>
            </a:r>
            <a:endParaRPr lang="en-US" sz="1200"/>
          </a:p>
          <a:p>
            <a:r>
              <a:rPr lang="en-US" sz="1200"/>
              <a:t>ж - уничтожение ГЧ МБР.</a:t>
            </a:r>
            <a:endParaRPr lang="en-US" sz="1200"/>
          </a:p>
        </p:txBody>
      </p:sp>
      <p:pic>
        <p:nvPicPr>
          <p:cNvPr id="12" name="Content Placeholder 1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2135" y="1411605"/>
            <a:ext cx="955040" cy="360108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35560" y="6243955"/>
            <a:ext cx="223837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>
              <a:buNone/>
            </a:pP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©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  Юрий Шулипа</a:t>
            </a: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2022</a:t>
            </a:r>
            <a:endParaRPr lang="en-US" sz="1200"/>
          </a:p>
        </p:txBody>
      </p:sp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3600" b="1"/>
              <a:t>СХЕМА СТАРТА, ПОЛЕТА И ПРИЗЕМЛЕНИЯ МБР</a:t>
            </a:r>
            <a:r>
              <a:rPr lang="en-US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1236DCDA-A4A4-4687-A133-F367B4B295DE}" type="slidenum">
              <a:rPr lang="ru-RU"/>
            </a:fld>
            <a:endParaRPr lang="ru-RU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43940" y="1520825"/>
            <a:ext cx="6664960" cy="472313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79705" y="6346825"/>
            <a:ext cx="223837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>
              <a:buNone/>
            </a:pP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©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  Юрий Шулипа</a:t>
            </a: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2022</a:t>
            </a:r>
            <a:endParaRPr lang="en-US" sz="1200"/>
          </a:p>
        </p:txBody>
      </p:sp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5" y="260033"/>
            <a:ext cx="8229600" cy="1139825"/>
          </a:xfrm>
        </p:spPr>
        <p:txBody>
          <a:bodyPr/>
          <a:p>
            <a:r>
              <a:rPr lang="ru-RU" altLang="en-US" sz="3600"/>
              <a:t>СХЕМА ПРО США-НАТО </a:t>
            </a:r>
            <a:endParaRPr lang="ru-RU" altLang="en-US" sz="36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1236DCDA-A4A4-4687-A133-F367B4B295DE}" type="slidenum">
              <a:rPr lang="ru-RU"/>
            </a:fld>
            <a:endParaRPr lang="ru-RU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83895" y="1124585"/>
            <a:ext cx="7236460" cy="451866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828040" y="5643245"/>
            <a:ext cx="76079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/>
              <a:t>Один из основных принципов доктрины ПРО США: </a:t>
            </a:r>
            <a:endParaRPr lang="ru-RU" altLang="en-US" b="1"/>
          </a:p>
          <a:p>
            <a:pPr algn="ctr"/>
            <a:r>
              <a:rPr lang="ru-RU" altLang="en-US" b="1">
                <a:solidFill>
                  <a:schemeClr val="tx2">
                    <a:lumMod val="50000"/>
                  </a:schemeClr>
                </a:solidFill>
              </a:rPr>
              <a:t>уничтожать вражеские ракеты до прилета на свою территорию</a:t>
            </a:r>
            <a:r>
              <a:rPr lang="ru-RU" altLang="en-US"/>
              <a:t>  </a:t>
            </a:r>
            <a:endParaRPr lang="ru-RU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252095" y="6332855"/>
            <a:ext cx="223837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>
              <a:buNone/>
            </a:pP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©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  Юрий Шулипа</a:t>
            </a: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2022</a:t>
            </a:r>
            <a:endParaRPr lang="en-US" sz="1200"/>
          </a:p>
        </p:txBody>
      </p:sp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"/>
            <a:ext cx="8229600" cy="640080"/>
          </a:xfrm>
        </p:spPr>
        <p:txBody>
          <a:bodyPr/>
          <a:p>
            <a:r>
              <a:rPr lang="ru-RU" altLang="en-US" sz="3600" b="1"/>
              <a:t>ПРО АГРЕССОРА</a:t>
            </a:r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1236DCDA-A4A4-4687-A133-F367B4B295DE}" type="slidenum">
              <a:rPr lang="ru-RU"/>
            </a:fld>
            <a:endParaRPr lang="ru-RU"/>
          </a:p>
        </p:txBody>
      </p:sp>
      <p:pic>
        <p:nvPicPr>
          <p:cNvPr id="12" name="Content Placeholder 1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619885" y="4502785"/>
            <a:ext cx="6432550" cy="166497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9885" y="692150"/>
            <a:ext cx="5690235" cy="381063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179705" y="6236970"/>
            <a:ext cx="223837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>
              <a:buNone/>
            </a:pP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©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  Юрий Шулипа</a:t>
            </a: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2022</a:t>
            </a:r>
            <a:endParaRPr lang="en-US" sz="1200"/>
          </a:p>
        </p:txBody>
      </p:sp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1236DCDA-A4A4-4687-A133-F367B4B295DE}" type="slidenum">
              <a:rPr lang="ru-RU"/>
            </a:fld>
            <a:endParaRPr lang="ru-RU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91640" y="188595"/>
            <a:ext cx="6209665" cy="606679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07950" y="6309360"/>
            <a:ext cx="223837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>
              <a:buNone/>
            </a:pP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©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  Юрий Шулипа</a:t>
            </a: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2022</a:t>
            </a:r>
            <a:endParaRPr lang="en-US" sz="1200" b="1"/>
          </a:p>
        </p:txBody>
      </p:sp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455025" cy="9826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200" b="1" dirty="0" smtClean="0">
                <a:solidFill>
                  <a:srgbClr val="C00000"/>
                </a:solidFill>
                <a:effectLst/>
                <a:latin typeface="+mn-lt"/>
              </a:rPr>
              <a:t>   </a:t>
            </a:r>
            <a:r>
              <a:rPr lang="ru-RU" altLang="en-US" sz="2000" b="1" dirty="0" smtClean="0">
                <a:solidFill>
                  <a:srgbClr val="C00000"/>
                </a:solidFill>
                <a:effectLst/>
                <a:latin typeface="+mn-lt"/>
              </a:rPr>
              <a:t>СРАВНИТЕЛЬНАЯ ХАРРАКТЕРИСТИКА ЯДЕРНЫХ ДОКТРИН США И АГРЕССОРА </a:t>
            </a:r>
            <a:endParaRPr lang="ru-RU" altLang="en-US" sz="2000" b="1" dirty="0" smtClean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3795" name="Text Box 11"/>
          <p:cNvSpPr txBox="1">
            <a:spLocks noChangeArrowheads="1"/>
          </p:cNvSpPr>
          <p:nvPr/>
        </p:nvSpPr>
        <p:spPr bwMode="auto">
          <a:xfrm>
            <a:off x="755650" y="5157788"/>
            <a:ext cx="33829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GB">
              <a:latin typeface="Verdana" panose="020B0604030504040204" pitchFamily="34" charset="0"/>
            </a:endParaRPr>
          </a:p>
        </p:txBody>
      </p:sp>
      <p:sp>
        <p:nvSpPr>
          <p:cNvPr id="51205" name="Text Box 13"/>
          <p:cNvSpPr txBox="1">
            <a:spLocks noChangeArrowheads="1"/>
          </p:cNvSpPr>
          <p:nvPr/>
        </p:nvSpPr>
        <p:spPr bwMode="auto">
          <a:xfrm>
            <a:off x="500063" y="1196975"/>
            <a:ext cx="3857625" cy="3476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rgbClr val="FF99CC"/>
                </a:solidFill>
                <a:latin typeface="Verdana" panose="020B0604030504040204" pitchFamily="34" charset="0"/>
                <a:cs typeface="+mn-cs"/>
              </a:rPr>
              <a:t>                </a:t>
            </a:r>
            <a:endParaRPr lang="fi-FI" sz="2400" b="1" dirty="0">
              <a:solidFill>
                <a:srgbClr val="FF99CC"/>
              </a:solidFill>
              <a:latin typeface="Verdana" panose="020B0604030504040204" pitchFamily="34" charset="0"/>
              <a:cs typeface="+mn-cs"/>
            </a:endParaRP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endParaRPr lang="fi-FI" sz="1400" b="1" dirty="0">
              <a:solidFill>
                <a:srgbClr val="FF9966"/>
              </a:solidFill>
              <a:latin typeface="Verdana" panose="020B0604030504040204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9966"/>
                </a:solidFill>
                <a:latin typeface="Verdana" panose="020B0604030504040204" pitchFamily="34" charset="0"/>
                <a:cs typeface="+mn-cs"/>
              </a:rPr>
              <a:t>   «Соединенные Штаты будут рассматривать возможность применения ядерного оружия только в экстремальных обстоятельствах для защиты жизненно важных интересов Соединенных Штатов или их союзников и </a:t>
            </a:r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cs typeface="+mn-cs"/>
              </a:rPr>
              <a:t>партнеров</a:t>
            </a:r>
            <a:r>
              <a:rPr lang="ru-RU" sz="1400" b="1" dirty="0">
                <a:solidFill>
                  <a:srgbClr val="FF9966"/>
                </a:solidFill>
                <a:latin typeface="Verdana" panose="020B0604030504040204" pitchFamily="34" charset="0"/>
                <a:cs typeface="+mn-cs"/>
              </a:rPr>
              <a:t>»  </a:t>
            </a:r>
            <a:endParaRPr lang="ru-RU" sz="1400" b="1" dirty="0">
              <a:solidFill>
                <a:srgbClr val="FF9966"/>
              </a:solidFill>
              <a:latin typeface="Verdana" panose="020B0604030504040204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9966"/>
                </a:solidFill>
                <a:latin typeface="Verdana" panose="020B0604030504040204" pitchFamily="34" charset="0"/>
                <a:cs typeface="+mn-cs"/>
              </a:rPr>
              <a:t> («Обзор ядерной политики США» от 28 марта 2022)</a:t>
            </a:r>
            <a:endParaRPr lang="ru-RU" sz="1400" dirty="0">
              <a:solidFill>
                <a:srgbClr val="FF9966"/>
              </a:solidFill>
              <a:latin typeface="Verdana" panose="020B0604030504040204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9966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3797" name="Line 13"/>
          <p:cNvSpPr>
            <a:spLocks noChangeShapeType="1"/>
          </p:cNvSpPr>
          <p:nvPr/>
        </p:nvSpPr>
        <p:spPr bwMode="auto">
          <a:xfrm flipH="1">
            <a:off x="4500563" y="1357313"/>
            <a:ext cx="71437" cy="5214937"/>
          </a:xfrm>
          <a:prstGeom prst="line">
            <a:avLst/>
          </a:prstGeom>
          <a:noFill/>
          <a:ln w="57150">
            <a:solidFill>
              <a:srgbClr val="FF3399"/>
            </a:solidFill>
            <a:prstDash val="dashDot"/>
            <a:round/>
          </a:ln>
          <a:effectLst>
            <a:prstShdw prst="shdw17" dist="17961" dir="2700000">
              <a:srgbClr val="991F5C"/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659948" y="1749743"/>
            <a:ext cx="4071937" cy="387667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rgbClr val="FFFF00"/>
                </a:solidFill>
                <a:latin typeface="Verdana" panose="020B0604030504040204" pitchFamily="34" charset="0"/>
                <a:cs typeface="+mn-cs"/>
              </a:rPr>
              <a:t>Условиями, определяющими возможность применения Российской Федерацией ядерного оружия, являются:</a:t>
            </a:r>
            <a:endParaRPr lang="fi-FI" sz="1200" b="1" dirty="0">
              <a:solidFill>
                <a:srgbClr val="FFFF00"/>
              </a:solidFill>
              <a:latin typeface="Verdana" panose="020B0604030504040204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i-FI" sz="1000" b="1" dirty="0">
                <a:solidFill>
                  <a:srgbClr val="FFFF00"/>
                </a:solidFill>
                <a:latin typeface="Verdana" panose="020B0604030504040204" pitchFamily="34" charset="0"/>
                <a:cs typeface="+mn-cs"/>
              </a:rPr>
              <a:t>а) </a:t>
            </a:r>
            <a:r>
              <a:rPr lang="fi-FI" sz="1000" b="1" dirty="0">
                <a:solidFill>
                  <a:srgbClr val="FF0000"/>
                </a:solidFill>
                <a:latin typeface="Verdana" panose="020B0604030504040204" pitchFamily="34" charset="0"/>
                <a:cs typeface="+mn-cs"/>
              </a:rPr>
              <a:t>поступление </a:t>
            </a:r>
            <a:r>
              <a:rPr lang="fi-FI" sz="1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erdana" panose="020B0604030504040204" pitchFamily="34" charset="0"/>
                <a:cs typeface="+mn-cs"/>
              </a:rPr>
              <a:t>достоверной</a:t>
            </a:r>
            <a:r>
              <a:rPr lang="fi-FI" sz="1000" b="1" dirty="0">
                <a:solidFill>
                  <a:srgbClr val="FF0000"/>
                </a:solidFill>
                <a:latin typeface="Verdana" panose="020B0604030504040204" pitchFamily="34" charset="0"/>
                <a:cs typeface="+mn-cs"/>
              </a:rPr>
              <a:t> информации о старте баллистических ракет, атакующих территории Российской Федерации и (или) ее союзников;</a:t>
            </a:r>
            <a:endParaRPr lang="fi-FI" sz="1000" b="1" dirty="0">
              <a:solidFill>
                <a:srgbClr val="FFFF00"/>
              </a:solidFill>
              <a:latin typeface="Verdana" panose="020B0604030504040204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i-FI" sz="1000" b="1" dirty="0">
                <a:solidFill>
                  <a:srgbClr val="FFFF00"/>
                </a:solidFill>
                <a:latin typeface="Verdana" panose="020B0604030504040204" pitchFamily="34" charset="0"/>
                <a:cs typeface="+mn-cs"/>
              </a:rPr>
              <a:t>б) применение противником ядерного оружия или других видов оружия массового поражения по территориям Российской Федерации и (или) ее союзников;</a:t>
            </a:r>
            <a:endParaRPr lang="fi-FI" sz="1000" b="1" dirty="0">
              <a:solidFill>
                <a:srgbClr val="FFFF00"/>
              </a:solidFill>
              <a:latin typeface="Verdana" panose="020B0604030504040204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i-FI" sz="1000" b="1" dirty="0">
                <a:solidFill>
                  <a:srgbClr val="FFFF00"/>
                </a:solidFill>
                <a:latin typeface="Verdana" panose="020B0604030504040204" pitchFamily="34" charset="0"/>
                <a:cs typeface="+mn-cs"/>
              </a:rPr>
              <a:t>в) воздействие противника на критически важные государственные или военные объекты Российской Федерации, вывод из строя которых приведет к срыву ответных действий ядерных сил;</a:t>
            </a:r>
            <a:endParaRPr lang="fi-FI" sz="1000" b="1" dirty="0">
              <a:solidFill>
                <a:srgbClr val="FFFF00"/>
              </a:solidFill>
              <a:latin typeface="Verdana" panose="020B0604030504040204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i-FI" sz="1000" b="1" dirty="0">
                <a:solidFill>
                  <a:srgbClr val="FFFF00"/>
                </a:solidFill>
                <a:latin typeface="Verdana" panose="020B0604030504040204" pitchFamily="34" charset="0"/>
                <a:cs typeface="+mn-cs"/>
              </a:rPr>
              <a:t>г) агрессия против Российской Федерации с применением обычного оружия, когда под угрозу поставлено само существование государства.</a:t>
            </a:r>
            <a:endParaRPr lang="fi-FI" sz="1000" b="1" dirty="0">
              <a:solidFill>
                <a:srgbClr val="FFFF00"/>
              </a:solidFill>
              <a:latin typeface="Verdana" panose="020B0604030504040204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i-FI" sz="1000" dirty="0">
                <a:solidFill>
                  <a:srgbClr val="FFFF00"/>
                </a:solidFill>
                <a:latin typeface="Verdana" panose="020B0604030504040204" pitchFamily="34" charset="0"/>
                <a:cs typeface="+mn-cs"/>
              </a:rPr>
              <a:t>(Основы государственной политики РФ в области ядерного сдерживания</a:t>
            </a:r>
            <a:r>
              <a:rPr lang="ru-RU" altLang="fi-FI" sz="1000" dirty="0">
                <a:solidFill>
                  <a:srgbClr val="FFFF00"/>
                </a:solidFill>
                <a:latin typeface="Verdana" panose="020B0604030504040204" pitchFamily="34" charset="0"/>
                <a:cs typeface="+mn-cs"/>
              </a:rPr>
              <a:t> </a:t>
            </a:r>
            <a:r>
              <a:rPr lang="fi-FI" sz="1000" dirty="0">
                <a:solidFill>
                  <a:srgbClr val="FFFF00"/>
                </a:solidFill>
                <a:latin typeface="Verdana" panose="020B0604030504040204" pitchFamily="34" charset="0"/>
                <a:cs typeface="+mn-cs"/>
              </a:rPr>
              <a:t>(Утв. Указом Президента РФ от 2 июня 2020 г. N 355))</a:t>
            </a:r>
            <a:r>
              <a:rPr lang="fi-FI" sz="1000" b="1" dirty="0">
                <a:solidFill>
                  <a:srgbClr val="FFFF00"/>
                </a:solidFill>
                <a:latin typeface="Verdana" panose="020B0604030504040204" pitchFamily="34" charset="0"/>
                <a:cs typeface="+mn-cs"/>
              </a:rPr>
              <a:t> </a:t>
            </a:r>
            <a:endParaRPr lang="fi-FI" sz="1000" b="1" dirty="0">
              <a:solidFill>
                <a:srgbClr val="FFFF00"/>
              </a:solidFill>
              <a:latin typeface="Verdana" panose="020B0604030504040204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i-FI" sz="1000" b="1" dirty="0">
              <a:solidFill>
                <a:srgbClr val="FFFF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51213" name="Text Box 15"/>
          <p:cNvSpPr txBox="1">
            <a:spLocks noChangeArrowheads="1"/>
          </p:cNvSpPr>
          <p:nvPr/>
        </p:nvSpPr>
        <p:spPr bwMode="auto">
          <a:xfrm>
            <a:off x="5795963" y="1357313"/>
            <a:ext cx="1857375" cy="368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АГРЕССОР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7313" y="1357313"/>
            <a:ext cx="1571625" cy="368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США</a:t>
            </a:r>
            <a:endParaRPr lang="ru-RU" b="1" dirty="0">
              <a:solidFill>
                <a:schemeClr val="bg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3804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357505" y="1240155"/>
            <a:ext cx="0" cy="489648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</p:cxnSp>
      <p:cxnSp>
        <p:nvCxnSpPr>
          <p:cNvPr id="33805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8820150" y="1196975"/>
            <a:ext cx="635" cy="496824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</p:cxnSp>
      <p:cxnSp>
        <p:nvCxnSpPr>
          <p:cNvPr id="33806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307340" y="6165215"/>
            <a:ext cx="8458200" cy="1460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</p:spPr>
      </p:cxnSp>
      <p:sp>
        <p:nvSpPr>
          <p:cNvPr id="17" name="Прямоугольник 16"/>
          <p:cNvSpPr/>
          <p:nvPr/>
        </p:nvSpPr>
        <p:spPr>
          <a:xfrm>
            <a:off x="428625" y="1857375"/>
            <a:ext cx="3929063" cy="2527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>
                <a:latin typeface="+mn-lt"/>
              </a:rPr>
              <a:t>       </a:t>
            </a:r>
            <a:endParaRPr lang="en-US" sz="1050" b="1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3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11823" y="6309360"/>
            <a:ext cx="5408612" cy="396875"/>
          </a:xfrm>
        </p:spPr>
        <p:txBody>
          <a:bodyPr/>
          <a:p>
            <a:pPr>
              <a:defRPr/>
            </a:pP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©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  Юрий Шулипа</a:t>
            </a: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2022</a:t>
            </a:r>
            <a:endParaRPr lang="en-US" sz="1200" b="1"/>
          </a:p>
          <a:p>
            <a:pPr>
              <a:defRPr/>
            </a:pPr>
            <a:endParaRPr lang="ru-RU" altLang="en-US" sz="1200" b="1" dirty="0" smtClean="0"/>
          </a:p>
        </p:txBody>
      </p:sp>
      <p:sp>
        <p:nvSpPr>
          <p:cNvPr id="5" name="Text Box 4"/>
          <p:cNvSpPr txBox="1"/>
          <p:nvPr/>
        </p:nvSpPr>
        <p:spPr>
          <a:xfrm>
            <a:off x="8354695" y="6179820"/>
            <a:ext cx="3771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200"/>
              <a:t>16</a:t>
            </a:r>
            <a:endParaRPr lang="ru-RU" altLang="en-US" sz="120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CC389FD5-2795-47B2-BD3C-E91A5A5F42EC}" type="slidenum">
              <a:rPr lang="ru-RU"/>
            </a:fld>
            <a:endParaRPr lang="ru-RU"/>
          </a:p>
        </p:txBody>
      </p:sp>
      <p:sp>
        <p:nvSpPr>
          <p:cNvPr id="7" name="Text Box 6"/>
          <p:cNvSpPr txBox="1"/>
          <p:nvPr/>
        </p:nvSpPr>
        <p:spPr>
          <a:xfrm>
            <a:off x="457200" y="6236970"/>
            <a:ext cx="223837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>
              <a:buNone/>
            </a:pP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©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  Юрий Шулипа</a:t>
            </a: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2022</a:t>
            </a:r>
            <a:endParaRPr lang="en-US" sz="1200"/>
          </a:p>
        </p:txBody>
      </p:sp>
      <p:pic>
        <p:nvPicPr>
          <p:cNvPr id="13" name="Content Placeholder 12" descr="Схема управления и информационного обеспечения при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79780" y="273050"/>
            <a:ext cx="7725410" cy="574230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500042"/>
            <a:ext cx="635798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МОДЕРНИЗАЦИЯ СНВ США: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до 2075 года</a:t>
            </a:r>
            <a:endParaRPr lang="ru-RU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0418" name="Picture 2" descr="C:\Users\user\Pictures\Tomahawk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596" y="285728"/>
            <a:ext cx="1827748" cy="15001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1928802"/>
            <a:ext cx="8286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/>
              <a:t>   модернизация боезарядов МБР и БРПЛ</a:t>
            </a:r>
            <a:endParaRPr lang="ru-RU" sz="1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/>
              <a:t>   разработка новых видов топлива для МБР</a:t>
            </a:r>
            <a:endParaRPr lang="ru-RU" sz="1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/>
              <a:t>   продление сроков службы боезарядов для МБР, БРПЛ и КРВБ</a:t>
            </a:r>
            <a:endParaRPr lang="ru-RU" sz="1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/>
              <a:t>   увеличение тяги двигателей для МБР</a:t>
            </a:r>
            <a:endParaRPr lang="ru-RU" sz="1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/>
              <a:t>   повышение точности наведения МБР и БРПЛ</a:t>
            </a:r>
            <a:endParaRPr lang="ru-RU" sz="1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/>
              <a:t>   создание новых  ТБ</a:t>
            </a:r>
            <a:endParaRPr lang="ru-RU" sz="1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/>
              <a:t>   создание новых МБР</a:t>
            </a:r>
            <a:endParaRPr lang="ru-RU" sz="1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/>
              <a:t>   постройка новых ПЛАРБ</a:t>
            </a:r>
            <a:endParaRPr lang="ru-RU" sz="1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/>
              <a:t>   производство новых КРВБ и КРМБ повышенной дальности</a:t>
            </a:r>
            <a:endParaRPr lang="ru-RU" sz="1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/>
              <a:t>   дальнейшее переоборудование стратегических носителей под  доставку высокоточных нестратегических обычных боезарядов</a:t>
            </a:r>
            <a:endParaRPr lang="ru-RU" sz="16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2285984" y="1643050"/>
            <a:ext cx="6572296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71472" y="4929198"/>
            <a:ext cx="8143932" cy="30777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Расходы на эти цели в ближайшие 20 лет  превысят 700 млрд. долл.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722" y="6342400"/>
            <a:ext cx="378621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©  Юрий Шулипа 2022</a:t>
            </a:r>
            <a:endParaRPr lang="ru-RU" sz="11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429264"/>
            <a:ext cx="8143932" cy="584775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400" b="1" dirty="0" smtClean="0">
                <a:solidFill>
                  <a:srgbClr val="FF99FF"/>
                </a:solidFill>
              </a:rPr>
              <a:t>Под применение модернизированных СНВ и ТЯО в июне 2013 года в США принята новая стратегия об использовании ядерного оружия</a:t>
            </a:r>
            <a:endParaRPr lang="ru-RU" sz="1400" b="1" dirty="0">
              <a:solidFill>
                <a:srgbClr val="FF99FF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16370" y="6243638"/>
            <a:ext cx="2376518" cy="457200"/>
          </a:xfrm>
        </p:spPr>
        <p:txBody>
          <a:bodyPr/>
          <a:lstStyle/>
          <a:p>
            <a:pPr>
              <a:defRPr/>
            </a:pPr>
            <a:fld id="{6BA9878A-8257-48A1-8877-59BFD0276B41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095" y="332740"/>
            <a:ext cx="8739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FF99"/>
                </a:solidFill>
              </a:rPr>
              <a:t>ПРОТИВОРАКЕТНОЙ ОБОРОНЕ УКРАИНЫ БЫТЬ! </a:t>
            </a:r>
            <a:endParaRPr lang="ru-RU" sz="2400" b="1" dirty="0">
              <a:solidFill>
                <a:srgbClr val="00FF99"/>
              </a:solidFill>
            </a:endParaRPr>
          </a:p>
        </p:txBody>
      </p:sp>
      <p:pic>
        <p:nvPicPr>
          <p:cNvPr id="60418" name="Picture 2" descr="C:\Users\user\Pictures\Tomahawk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80317" y="1412771"/>
            <a:ext cx="1428760" cy="1714512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357158" y="1285860"/>
            <a:ext cx="8501122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338" name="Picture 2" descr="Речь в Берлине &quot;среди друзей&quot; Обама произнес за пуленепробиваемым стеклом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483647" y="0"/>
            <a:ext cx="4857750" cy="2828925"/>
          </a:xfrm>
          <a:prstGeom prst="rect">
            <a:avLst/>
          </a:prstGeom>
          <a:noFill/>
        </p:spPr>
      </p:pic>
      <p:pic>
        <p:nvPicPr>
          <p:cNvPr id="14340" name="Picture 4" descr="Речь в Берлине &quot;среди друзей&quot; Обама произнес за пуленепробиваемым стеклом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483647" y="0"/>
            <a:ext cx="4857750" cy="2828925"/>
          </a:xfrm>
          <a:prstGeom prst="rect">
            <a:avLst/>
          </a:prstGeom>
          <a:noFill/>
        </p:spPr>
      </p:pic>
      <p:sp>
        <p:nvSpPr>
          <p:cNvPr id="4" name="Text Box 3"/>
          <p:cNvSpPr txBox="1"/>
          <p:nvPr/>
        </p:nvSpPr>
        <p:spPr>
          <a:xfrm>
            <a:off x="395605" y="1484630"/>
            <a:ext cx="7032625" cy="5877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b="1">
                <a:solidFill>
                  <a:schemeClr val="tx2">
                    <a:lumMod val="50000"/>
                  </a:schemeClr>
                </a:solidFill>
              </a:rPr>
              <a:t>ПРАКТИЧЕСКИЕ ШАГИ</a:t>
            </a:r>
            <a:r>
              <a:rPr lang="ru-RU" altLang="en-US"/>
              <a:t> </a:t>
            </a:r>
            <a:endParaRPr lang="en-US"/>
          </a:p>
          <a:p>
            <a:r>
              <a:rPr lang="en-US" sz="1400"/>
              <a:t>В условиях широкомасштабной фазы российской агрессии, создание системы ПРО должно начинаться с предоставления Украине мобильных комплексов</a:t>
            </a:r>
            <a:r>
              <a:rPr lang="ru-RU" altLang="en-US" sz="1400"/>
              <a:t> ПРО</a:t>
            </a:r>
            <a:r>
              <a:rPr lang="en-US" sz="1400"/>
              <a:t> «Patriot» и  «THAAD» в количестве </a:t>
            </a:r>
            <a:r>
              <a:rPr lang="ru-RU" altLang="en-US" sz="1400"/>
              <a:t>100</a:t>
            </a:r>
            <a:r>
              <a:rPr lang="en-US" sz="1400"/>
              <a:t> единиц </a:t>
            </a:r>
            <a:r>
              <a:rPr lang="ru-RU" altLang="en-US" sz="1400"/>
              <a:t>5</a:t>
            </a:r>
            <a:r>
              <a:rPr lang="en-US" sz="1400"/>
              <a:t>0/</a:t>
            </a:r>
            <a:r>
              <a:rPr lang="ru-RU" altLang="en-US" sz="1400"/>
              <a:t>50</a:t>
            </a:r>
            <a:r>
              <a:rPr lang="en-US" sz="1400"/>
              <a:t> </a:t>
            </a:r>
            <a:r>
              <a:rPr lang="ru-RU" altLang="en-US" sz="1400"/>
              <a:t>с последующей их интеграцией в ПРО НАТО </a:t>
            </a:r>
            <a:r>
              <a:rPr lang="en-US" sz="1400"/>
              <a:t>и далее больше. </a:t>
            </a:r>
            <a:endParaRPr lang="en-US" sz="1400"/>
          </a:p>
          <a:p>
            <a:endParaRPr lang="en-US" sz="1400"/>
          </a:p>
          <a:p>
            <a:r>
              <a:rPr lang="en-US" sz="1400"/>
              <a:t>Такое количество позволит закрыть основные стратегические объекты и защитить большую часть территории Украины от ракетных обстрелов агрессора.</a:t>
            </a:r>
            <a:r>
              <a:rPr lang="ru-RU" altLang="en-US" sz="1400"/>
              <a:t> Все полученные комплексы ПРО, должны быть немедленно развернуты и одновременно поставлены на боевое дежурство, чтобы не дать возможность агрессору их уничтожить путем нанесения ракетных ударов.   </a:t>
            </a:r>
            <a:endParaRPr lang="en-US" sz="1400"/>
          </a:p>
          <a:p>
            <a:endParaRPr lang="en-US" sz="1400"/>
          </a:p>
          <a:p>
            <a:r>
              <a:rPr lang="ru-RU" altLang="en-US" sz="1400"/>
              <a:t>После чего, Украина должна при помощи союзников приступить к созданию компонентов ПРО шахтного и морского базирования. </a:t>
            </a:r>
            <a:endParaRPr lang="ru-RU" altLang="en-US" sz="1400"/>
          </a:p>
          <a:p>
            <a:endParaRPr lang="ru-RU" altLang="en-US"/>
          </a:p>
          <a:p>
            <a:pPr algn="l"/>
            <a:r>
              <a:rPr lang="ru-RU" sz="1200" b="1" dirty="0" smtClean="0">
                <a:sym typeface="+mn-ea"/>
              </a:rPr>
              <a:t>НЕОБХОДИМО УСИЛИТЬ</a:t>
            </a:r>
            <a:r>
              <a:rPr lang="en-US" sz="1200" b="1" dirty="0" smtClean="0">
                <a:sym typeface="+mn-ea"/>
              </a:rPr>
              <a:t> </a:t>
            </a:r>
            <a:r>
              <a:rPr lang="ru-RU" sz="1200" b="1" dirty="0" smtClean="0">
                <a:sym typeface="+mn-ea"/>
              </a:rPr>
              <a:t>ИНФОРМАЦИОННО-РАЗЪЯСНИТЕЛЬНУЮ РАБОТУ СРЕДИ ВОЕННО-ПОЛИТИЧЕСКОГО РУКОВОДСТВА СТРАН-УЧАСТНИЦ МЕЖДУНАРОДНОЙ КОНФЕРЕНЦИИ, ПРОВОДИМОЙ НА АВИАБАЗЕ </a:t>
            </a:r>
            <a:r>
              <a:rPr lang="en-US" sz="1200">
                <a:sym typeface="+mn-ea"/>
              </a:rPr>
              <a:t>«</a:t>
            </a:r>
            <a:r>
              <a:rPr lang="ru-RU" sz="1200" b="1" dirty="0" smtClean="0">
                <a:sym typeface="+mn-ea"/>
              </a:rPr>
              <a:t>РАМШТАЙН</a:t>
            </a:r>
            <a:r>
              <a:rPr lang="en-US" sz="1200">
                <a:sym typeface="+mn-ea"/>
              </a:rPr>
              <a:t>»</a:t>
            </a:r>
            <a:r>
              <a:rPr lang="ru-RU" altLang="en-US" sz="1200">
                <a:sym typeface="+mn-ea"/>
              </a:rPr>
              <a:t> </a:t>
            </a:r>
            <a:r>
              <a:rPr lang="ru-RU" sz="1200" b="1" dirty="0" smtClean="0">
                <a:sym typeface="+mn-ea"/>
              </a:rPr>
              <a:t>О НЕОБХОДИМОСТИ ПРЕДОСТАВЛЕНИЯ УКРАИНЕ КАК МОЖНО БЫСТРЕЕ ДАННЫХ ВООРУЖЕНИЙ. </a:t>
            </a:r>
            <a:endParaRPr lang="ru-RU" sz="1200" b="1" dirty="0" smtClean="0">
              <a:sym typeface="+mn-ea"/>
            </a:endParaRPr>
          </a:p>
          <a:p>
            <a:pPr algn="l"/>
            <a:endParaRPr lang="ru-RU" sz="1200" b="1" dirty="0" smtClean="0">
              <a:sym typeface="+mn-ea"/>
            </a:endParaRPr>
          </a:p>
          <a:p>
            <a:r>
              <a:rPr lang="ru-RU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©  Юрий Шулипа 2022                                                                                                                                                                            </a:t>
            </a:r>
            <a:endParaRPr lang="ru-RU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altLang="en-US"/>
          </a:p>
          <a:p>
            <a:endParaRPr lang="ru-RU" altLang="en-US"/>
          </a:p>
          <a:p>
            <a:r>
              <a:rPr lang="ru-RU" altLang="en-US"/>
              <a:t> </a:t>
            </a:r>
            <a:r>
              <a:rPr lang="en-US"/>
              <a:t>  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8335010" y="5877560"/>
            <a:ext cx="474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ru-RU" sz="1200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19</a:t>
            </a:r>
            <a:r>
              <a:rPr lang="ru-RU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</a:t>
            </a:r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8440"/>
            <a:ext cx="7766050" cy="4986655"/>
          </a:xfrm>
        </p:spPr>
        <p:txBody>
          <a:bodyPr/>
          <a:p>
            <a:pPr algn="l"/>
            <a:r>
              <a:rPr lang="ru-RU" altLang="en-US" sz="3200"/>
              <a:t>ПРОТИВОРАКЕТНАЯ ОБОРОНА УКРАИНЫ </a:t>
            </a:r>
            <a:br>
              <a:rPr lang="ru-RU" altLang="en-US" sz="3200"/>
            </a:br>
            <a:br>
              <a:rPr lang="ru-RU" altLang="en-US" sz="3200"/>
            </a:br>
            <a:r>
              <a:rPr lang="ru-RU" altLang="en-US" sz="1800"/>
              <a:t>1. Вопрос геополитического выживания Украины. </a:t>
            </a:r>
            <a:br>
              <a:rPr lang="ru-RU" altLang="en-US" sz="1800"/>
            </a:br>
            <a:r>
              <a:rPr lang="ru-RU" altLang="en-US" sz="1800"/>
              <a:t>2. Вопрос физического выживания каждого украинца. </a:t>
            </a:r>
            <a:br>
              <a:rPr lang="ru-RU" altLang="en-US" sz="1800"/>
            </a:br>
            <a:r>
              <a:rPr lang="ru-RU" altLang="en-US" sz="1800"/>
              <a:t>3. Эффективная защита от ракетных ударов агресора. </a:t>
            </a:r>
            <a:br>
              <a:rPr lang="ru-RU" altLang="en-US" sz="3200"/>
            </a:br>
            <a:r>
              <a:rPr lang="ru-RU" altLang="en-US" sz="1800"/>
              <a:t>4. Обеспечение стратегического паритета со страной </a:t>
            </a:r>
            <a:br>
              <a:rPr lang="ru-RU" altLang="en-US" sz="1800"/>
            </a:br>
            <a:r>
              <a:rPr lang="ru-RU" altLang="en-US" sz="1800"/>
              <a:t>агрессором и оккупантом. </a:t>
            </a:r>
            <a:br>
              <a:rPr lang="ru-RU" altLang="en-US" sz="1800"/>
            </a:br>
            <a:r>
              <a:rPr lang="ru-RU" altLang="en-US" sz="1800"/>
              <a:t>5. Основа стратегической безопасности Украины и партнеров. </a:t>
            </a:r>
            <a:endParaRPr lang="ru-RU" altLang="en-US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pPr>
              <a:defRPr/>
            </a:pPr>
            <a:fld id="{04BC6AD2-256B-42BE-BD9A-928224CBA5B3}" type="slidenum">
              <a:rPr lang="en-GB"/>
            </a:fld>
            <a:endParaRPr lang="en-GB"/>
          </a:p>
        </p:txBody>
      </p:sp>
      <p:sp>
        <p:nvSpPr>
          <p:cNvPr id="4" name="Text Box 3"/>
          <p:cNvSpPr txBox="1"/>
          <p:nvPr/>
        </p:nvSpPr>
        <p:spPr>
          <a:xfrm>
            <a:off x="395605" y="6021070"/>
            <a:ext cx="223837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Font typeface="Verdana" panose="020B0604030504040204" pitchFamily="34" charset="0"/>
              <a:buNone/>
              <a:defRPr/>
            </a:pP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©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  Юрий Шулипа 2022</a:t>
            </a:r>
            <a:endParaRPr lang="en-US" sz="1200"/>
          </a:p>
        </p:txBody>
      </p:sp>
    </p:spTree>
  </p:cSld>
  <p:clrMapOvr>
    <a:masterClrMapping/>
  </p:clrMapOvr>
  <p:transition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BA9878A-8257-48A1-8877-59BFD0276B41}" type="slidenum">
              <a:rPr lang="ru-RU"/>
            </a:fld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9152890" cy="687197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72185" y="4262120"/>
            <a:ext cx="7209790" cy="1798955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en-GB" sz="3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99745" y="1634490"/>
            <a:ext cx="8143875" cy="43713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altLang="en-US" sz="1600" b="1" dirty="0" smtClean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1. </a:t>
            </a:r>
            <a:r>
              <a:rPr lang="en-US" sz="1600" b="1" dirty="0" smtClean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Будапештский меморандум</a:t>
            </a:r>
            <a:r>
              <a:rPr lang="ru-RU" altLang="en-US" sz="1600" b="1" dirty="0" smtClean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 от</a:t>
            </a:r>
            <a:r>
              <a:rPr lang="en-US" sz="1600" b="1" dirty="0" smtClean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 5 декабря 1994 года</a:t>
            </a:r>
            <a:endParaRPr lang="en-US" sz="1600" b="1" dirty="0" smtClean="0">
              <a:solidFill>
                <a:schemeClr val="accent1"/>
              </a:solidFill>
              <a:effectLst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altLang="en-US" sz="1200" b="1" i="1" dirty="0" smtClean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(п.п. 4, 6)</a:t>
            </a:r>
            <a:r>
              <a:rPr lang="en-US" sz="1200" b="1" i="1" dirty="0" smtClean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endParaRPr lang="en-US" sz="1200" b="1" i="1" dirty="0" smtClean="0"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indent="0" algn="l" eaLnBrk="1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en-US" sz="1200" b="1" dirty="0" smtClean="0"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altLang="en-US" sz="1600" b="1" dirty="0" smtClean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2. </a:t>
            </a:r>
            <a:r>
              <a:rPr lang="en-US" sz="1600" b="1" dirty="0" smtClean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Статус </a:t>
            </a:r>
            <a:r>
              <a:rPr lang="ru-RU" altLang="en-US" sz="1600" b="1" dirty="0" smtClean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Украины </a:t>
            </a:r>
            <a:r>
              <a:rPr lang="en-US" sz="1600" b="1" dirty="0" smtClean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партнера НАТО с расширенными возможностями </a:t>
            </a:r>
            <a:r>
              <a:rPr lang="ru-RU" altLang="en-US" sz="1600" b="1" dirty="0" smtClean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от </a:t>
            </a:r>
            <a:r>
              <a:rPr lang="en-US" sz="1600" b="1" dirty="0" smtClean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12 июня 2020 года </a:t>
            </a:r>
            <a:endParaRPr lang="en-US" sz="1600" b="1" dirty="0" smtClean="0">
              <a:solidFill>
                <a:schemeClr val="accent1"/>
              </a:solidFill>
              <a:effectLst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1200" b="1" i="1" dirty="0" smtClean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(Способность ВС Украины действовать совместно с силами НАТО в соответствии со стандартами, правилами, процедурами НАТО и с использованием аналогичного оборудования)</a:t>
            </a:r>
            <a:endParaRPr lang="en-US" sz="1200" b="1" i="1" dirty="0" smtClean="0"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indent="0" algn="l" eaLnBrk="1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en-US" sz="1200" b="1" dirty="0" smtClean="0"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altLang="en-US" sz="1600" b="1" dirty="0" smtClean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3. </a:t>
            </a:r>
            <a:r>
              <a:rPr lang="en-US" sz="1600" b="1" dirty="0" smtClean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Хартия о стратегическом партнерстве между США и Украиной </a:t>
            </a:r>
            <a:r>
              <a:rPr lang="ru-RU" altLang="en-US" sz="1600" b="1" dirty="0" smtClean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от </a:t>
            </a:r>
            <a:r>
              <a:rPr lang="en-US" sz="1600" b="1" dirty="0" smtClean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10 ноября  2021 года</a:t>
            </a:r>
            <a:endParaRPr lang="en-US" sz="1600" b="1" dirty="0" smtClean="0">
              <a:solidFill>
                <a:schemeClr val="accent1"/>
              </a:solidFill>
              <a:effectLst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1200" b="1" i="1" dirty="0" smtClean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(п.п. 1, 3, 10) </a:t>
            </a:r>
            <a:r>
              <a:rPr lang="en-US" sz="1200" b="1" dirty="0" smtClean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  </a:t>
            </a:r>
            <a:endParaRPr lang="en-US" sz="1200" b="1" dirty="0" smtClean="0"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indent="0" algn="l" eaLnBrk="1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en-US" sz="1200" b="1" dirty="0" smtClean="0"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altLang="en-US" sz="1600" b="1" dirty="0" smtClean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4. </a:t>
            </a:r>
            <a:r>
              <a:rPr lang="en-US" sz="1600" b="1" dirty="0" smtClean="0">
                <a:solidFill>
                  <a:schemeClr val="accent1"/>
                </a:solidFill>
                <a:effectLst/>
                <a:cs typeface="Arial" panose="020B0604020202020204" pitchFamily="34" charset="0"/>
              </a:rPr>
              <a:t>Федеральный закон США от 09.05.2022 «Ленд-лиз в защиту демократии в Украине» </a:t>
            </a:r>
            <a:endParaRPr lang="en-US" sz="1200" b="1" i="1" dirty="0" smtClean="0"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1200" b="1" i="1" dirty="0" smtClean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(… предоставлять или арендовать оборонные средства Правительству Украины или правительствам стран Восточной Европы, пострадавших от вторжения РФ в Украину, чтобы помочь укрепить обороноспособность этих стран и защитить их гражданское население от потенциального вторжения или продолжающейся агрессии со стороны вооруженных сил Правительства РФ)</a:t>
            </a:r>
            <a:endParaRPr lang="en-US" sz="1200" b="1" i="1" dirty="0" smtClean="0"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indent="0" algn="l" eaLnBrk="1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en-US" sz="1200" b="1" dirty="0" smtClean="0"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  <a:p>
            <a:pPr marL="0" indent="0" algn="l" eaLnBrk="1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altLang="en-US" sz="1200" b="1" dirty="0" smtClean="0"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6381115"/>
            <a:ext cx="3214688" cy="2755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Verdana" panose="020B0604030504040204" pitchFamily="34" charset="0"/>
              <a:buNone/>
              <a:defRPr/>
            </a:pP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©</a:t>
            </a:r>
            <a:r>
              <a:rPr lang="ru-RU" sz="12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Юрий Шулипа 2022</a:t>
            </a:r>
            <a:endParaRPr lang="ru-RU" sz="1200" b="1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ctangle 1"/>
          <p:cNvSpPr>
            <a:spLocks noGrp="1" noChangeArrowheads="1"/>
          </p:cNvSpPr>
          <p:nvPr/>
        </p:nvSpPr>
        <p:spPr>
          <a:xfrm>
            <a:off x="683895" y="260350"/>
            <a:ext cx="7209790" cy="35629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eaLnBrk="1" hangingPunct="1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en-GB" sz="3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28625" y="980440"/>
            <a:ext cx="7651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000" b="1"/>
              <a:t>МЕЖДУНАРОДНО-ПРАВОВЫЕ ОСНОВАНИЯ </a:t>
            </a:r>
            <a:endParaRPr lang="ru-RU" altLang="en-US" sz="2000" b="1"/>
          </a:p>
          <a:p>
            <a:pPr algn="ctr"/>
            <a:r>
              <a:rPr lang="ru-RU" altLang="en-US" sz="2000" b="1"/>
              <a:t>ДЛЯ СОЗДАНИЯ ПРО УКРАИНЫ</a:t>
            </a:r>
            <a:endParaRPr lang="ru-RU" altLang="en-US" sz="2000" b="1"/>
          </a:p>
        </p:txBody>
      </p:sp>
      <p:sp>
        <p:nvSpPr>
          <p:cNvPr id="4" name="Text Box 3"/>
          <p:cNvSpPr txBox="1"/>
          <p:nvPr/>
        </p:nvSpPr>
        <p:spPr>
          <a:xfrm>
            <a:off x="8460740" y="6236970"/>
            <a:ext cx="29146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ru-RU" altLang="en-US" sz="1000" dirty="0" smtClean="0">
                <a:solidFill>
                  <a:schemeClr val="tx2"/>
                </a:solidFill>
                <a:effectLst/>
                <a:cs typeface="Arial" panose="020B0604020202020204" pitchFamily="34" charset="0"/>
                <a:sym typeface="+mn-ea"/>
              </a:rPr>
              <a:t>3</a:t>
            </a:r>
            <a:endParaRPr lang="ru-RU" altLang="en-US" sz="1000" dirty="0" smtClean="0">
              <a:solidFill>
                <a:schemeClr val="tx2"/>
              </a:solidFill>
              <a:effectLst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3600" b="1"/>
              <a:t>1. КОМПОНЕНТЫ ПРО США-НАТО</a:t>
            </a:r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4BC6AD2-256B-42BE-BD9A-928224CBA5B3}" type="slidenum">
              <a:rPr lang="en-GB"/>
            </a:fld>
            <a:endParaRPr lang="en-GB"/>
          </a:p>
        </p:txBody>
      </p:sp>
      <p:sp>
        <p:nvSpPr>
          <p:cNvPr id="4" name="Text Box 3"/>
          <p:cNvSpPr txBox="1"/>
          <p:nvPr/>
        </p:nvSpPr>
        <p:spPr>
          <a:xfrm>
            <a:off x="415925" y="970280"/>
            <a:ext cx="8317230" cy="7200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ru-RU" altLang="en-US" sz="1200" b="1"/>
          </a:p>
          <a:p>
            <a:r>
              <a:rPr lang="ru-RU" altLang="en-US" b="1"/>
              <a:t>PAC-3 </a:t>
            </a:r>
            <a:endParaRPr lang="ru-RU" altLang="en-US" b="1"/>
          </a:p>
          <a:p>
            <a:r>
              <a:rPr lang="ru-RU" altLang="en-US" b="1">
                <a:sym typeface="+mn-ea"/>
              </a:rPr>
              <a:t>Мобильный комплекс </a:t>
            </a:r>
            <a:r>
              <a:rPr lang="ru-RU" altLang="en-US" b="1"/>
              <a:t>«Patriot»:</a:t>
            </a:r>
            <a:r>
              <a:rPr lang="ru-RU" altLang="en-US" sz="1600" b="1"/>
              <a:t> </a:t>
            </a:r>
            <a:endParaRPr lang="ru-RU" altLang="en-US" sz="1600" b="1"/>
          </a:p>
          <a:p>
            <a:endParaRPr lang="ru-RU" altLang="en-US" sz="1200" b="1" i="1"/>
          </a:p>
          <a:p>
            <a:r>
              <a:rPr lang="ru-RU" altLang="en-US" sz="1200"/>
              <a:t>1) комплектуются: зенитными ракетами MIM-104 </a:t>
            </a:r>
            <a:endParaRPr lang="ru-RU" altLang="en-US" sz="1200"/>
          </a:p>
          <a:p>
            <a:r>
              <a:rPr lang="ru-RU" altLang="en-US" sz="1200"/>
              <a:t>для поражения аэродинамических целей);</a:t>
            </a:r>
            <a:endParaRPr lang="ru-RU" altLang="en-US" sz="1200"/>
          </a:p>
          <a:p>
            <a:r>
              <a:rPr lang="ru-RU" altLang="en-US" sz="1200"/>
              <a:t>2) наполовину — противоракетами ERINT </a:t>
            </a:r>
            <a:endParaRPr lang="ru-RU" altLang="en-US" sz="1200"/>
          </a:p>
          <a:p>
            <a:r>
              <a:rPr lang="ru-RU" altLang="en-US" sz="1200"/>
              <a:t>(для поражения баллистических ракет малого радиуса действия);</a:t>
            </a:r>
            <a:endParaRPr lang="ru-RU" altLang="en-US" sz="1200"/>
          </a:p>
          <a:p>
            <a:r>
              <a:rPr lang="ru-RU" altLang="en-US" sz="1200"/>
              <a:t>3) компонент ПРО для боевых частей </a:t>
            </a:r>
            <a:endParaRPr lang="ru-RU" altLang="en-US" sz="1200"/>
          </a:p>
          <a:p>
            <a:r>
              <a:rPr lang="ru-RU" altLang="en-US" sz="1200"/>
              <a:t>сухопутных войск и прифронтовых объектов.</a:t>
            </a:r>
            <a:r>
              <a:rPr lang="ru-RU" altLang="en-US" sz="1200" b="1"/>
              <a:t> </a:t>
            </a:r>
            <a:endParaRPr lang="ru-RU" altLang="en-US" sz="1200" b="1"/>
          </a:p>
          <a:p>
            <a:endParaRPr lang="ru-RU" altLang="en-US" b="1">
              <a:sym typeface="+mn-ea"/>
            </a:endParaRPr>
          </a:p>
          <a:p>
            <a:r>
              <a:rPr lang="ru-RU" altLang="en-US" b="1">
                <a:sym typeface="+mn-ea"/>
              </a:rPr>
              <a:t>Terminal High-Altitude Area Defense (THAAD)</a:t>
            </a:r>
            <a:endParaRPr lang="ru-RU" altLang="en-US" b="1"/>
          </a:p>
          <a:p>
            <a:r>
              <a:rPr lang="ru-RU" altLang="en-US" b="1">
                <a:sym typeface="+mn-ea"/>
              </a:rPr>
              <a:t>Мобильный комплекс «THAAD</a:t>
            </a:r>
            <a:r>
              <a:rPr lang="ru-RU" altLang="en-US" b="1">
                <a:sym typeface="+mn-ea"/>
              </a:rPr>
              <a:t>»: </a:t>
            </a:r>
            <a:endParaRPr lang="ru-RU" altLang="en-US" b="1"/>
          </a:p>
          <a:p>
            <a:endParaRPr lang="ru-RU" altLang="en-US" b="1"/>
          </a:p>
          <a:p>
            <a:r>
              <a:rPr lang="ru-RU" altLang="en-US" sz="1200">
                <a:sym typeface="+mn-ea"/>
              </a:rPr>
              <a:t>1) защита: передовое прикрытие аэродромов, военных баз и </a:t>
            </a:r>
            <a:endParaRPr lang="ru-RU" altLang="en-US" sz="1200">
              <a:sym typeface="+mn-ea"/>
            </a:endParaRPr>
          </a:p>
          <a:p>
            <a:r>
              <a:rPr lang="ru-RU" altLang="en-US" sz="1200">
                <a:sym typeface="+mn-ea"/>
              </a:rPr>
              <a:t>стратегических объектов </a:t>
            </a:r>
            <a:r>
              <a:rPr lang="ru-RU" altLang="en-US" sz="1200">
                <a:sym typeface="+mn-ea"/>
              </a:rPr>
              <a:t>от ударов противника, </a:t>
            </a:r>
            <a:endParaRPr lang="ru-RU" altLang="en-US" sz="1200">
              <a:sym typeface="+mn-ea"/>
            </a:endParaRPr>
          </a:p>
          <a:p>
            <a:r>
              <a:rPr lang="ru-RU" altLang="en-US" sz="1200">
                <a:sym typeface="+mn-ea"/>
              </a:rPr>
              <a:t>наносимых входящими в атмосферу тактическими </a:t>
            </a:r>
            <a:endParaRPr lang="ru-RU" altLang="en-US" sz="1200">
              <a:sym typeface="+mn-ea"/>
            </a:endParaRPr>
          </a:p>
          <a:p>
            <a:r>
              <a:rPr lang="ru-RU" altLang="en-US" sz="1200">
                <a:sym typeface="+mn-ea"/>
              </a:rPr>
              <a:t>и стратегическими ракетами малой и средней дальности; </a:t>
            </a:r>
            <a:endParaRPr lang="ru-RU" altLang="en-US" sz="1200">
              <a:sym typeface="+mn-ea"/>
            </a:endParaRPr>
          </a:p>
          <a:p>
            <a:r>
              <a:rPr lang="ru-RU" altLang="en-US" sz="1200">
                <a:sym typeface="+mn-ea"/>
              </a:rPr>
              <a:t>2) поражает боевой блок баллистической ракеты на дальности </a:t>
            </a:r>
            <a:endParaRPr lang="ru-RU" altLang="en-US" sz="1200">
              <a:sym typeface="+mn-ea"/>
            </a:endParaRPr>
          </a:p>
          <a:p>
            <a:r>
              <a:rPr lang="ru-RU" altLang="en-US" sz="1200">
                <a:sym typeface="+mn-ea"/>
              </a:rPr>
              <a:t>до 200 км при высотах до 150 км., и иные</a:t>
            </a:r>
            <a:r>
              <a:rPr lang="ru-RU" altLang="en-US" sz="1200">
                <a:sym typeface="+mn-ea"/>
              </a:rPr>
              <a:t> цели в космическом </a:t>
            </a:r>
            <a:endParaRPr lang="ru-RU" altLang="en-US" sz="1200">
              <a:sym typeface="+mn-ea"/>
            </a:endParaRPr>
          </a:p>
          <a:p>
            <a:r>
              <a:rPr lang="ru-RU" altLang="en-US" sz="1200">
                <a:sym typeface="+mn-ea"/>
              </a:rPr>
              <a:t>пространстве; </a:t>
            </a:r>
            <a:endParaRPr lang="ru-RU" altLang="en-US" sz="1200"/>
          </a:p>
          <a:p>
            <a:r>
              <a:rPr lang="ru-RU" altLang="en-US" sz="1200">
                <a:sym typeface="+mn-ea"/>
              </a:rPr>
              <a:t>3) РЛС - дальность обнаружения 1000 км.;</a:t>
            </a:r>
            <a:endParaRPr lang="ru-RU" altLang="en-US" sz="1200">
              <a:sym typeface="+mn-ea"/>
            </a:endParaRPr>
          </a:p>
          <a:p>
            <a:r>
              <a:rPr lang="ru-RU" altLang="en-US" sz="1200">
                <a:sym typeface="+mn-ea"/>
              </a:rPr>
              <a:t>4) ряд элементов комплекса THAAD аналогичен используемым </a:t>
            </a:r>
            <a:endParaRPr lang="ru-RU" altLang="en-US" sz="1200">
              <a:sym typeface="+mn-ea"/>
            </a:endParaRPr>
          </a:p>
          <a:p>
            <a:r>
              <a:rPr lang="ru-RU" altLang="en-US" sz="1200">
                <a:sym typeface="+mn-ea"/>
              </a:rPr>
              <a:t>в морском комплексе ПРО «Иджис».</a:t>
            </a:r>
            <a:endParaRPr lang="ru-RU" altLang="en-US" sz="1200"/>
          </a:p>
          <a:p>
            <a:endParaRPr lang="ru-RU" sz="1400" b="1" dirty="0">
              <a:ea typeface="Arial Unicode MS" panose="020B0604020202020204" pitchFamily="34" charset="-128"/>
              <a:cs typeface="Arial Unicode MS" panose="020B0604020202020204" pitchFamily="34" charset="-128"/>
              <a:sym typeface="+mn-ea"/>
            </a:endParaRPr>
          </a:p>
          <a:p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©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  Юрий Шулипа 2022</a:t>
            </a:r>
            <a:endParaRPr lang="ru-RU" sz="1200" b="1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868670" y="1196340"/>
            <a:ext cx="2794000" cy="20961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4700" y="3860800"/>
            <a:ext cx="2832100" cy="23622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3600" b="1">
                <a:sym typeface="+mn-ea"/>
              </a:rPr>
              <a:t>2. КОМПОНЕНТЫ ПРО США-НАТО</a:t>
            </a:r>
            <a:endParaRPr lang="ru-RU" altLang="en-US" sz="3600" b="1">
              <a:sym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4BC6AD2-256B-42BE-BD9A-928224CBA5B3}" type="slidenum">
              <a:rPr lang="en-GB"/>
            </a:fld>
            <a:endParaRPr lang="en-GB"/>
          </a:p>
        </p:txBody>
      </p:sp>
      <p:sp>
        <p:nvSpPr>
          <p:cNvPr id="5" name="Text Box 4"/>
          <p:cNvSpPr txBox="1"/>
          <p:nvPr/>
        </p:nvSpPr>
        <p:spPr>
          <a:xfrm>
            <a:off x="-36195" y="908685"/>
            <a:ext cx="851662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600">
                <a:sym typeface="+mn-ea"/>
              </a:rPr>
              <a:t>                             </a:t>
            </a:r>
            <a:endParaRPr lang="ru-RU" altLang="en-US" sz="1600">
              <a:sym typeface="+mn-ea"/>
            </a:endParaRPr>
          </a:p>
          <a:p>
            <a:r>
              <a:rPr lang="ru-RU" altLang="en-US" b="1">
                <a:sym typeface="+mn-ea"/>
              </a:rPr>
              <a:t>Ground-Based Midcourse Defense</a:t>
            </a:r>
            <a:r>
              <a:rPr lang="ru-RU" altLang="en-US">
                <a:sym typeface="+mn-ea"/>
              </a:rPr>
              <a:t> </a:t>
            </a:r>
            <a:endParaRPr lang="ru-RU" altLang="en-US"/>
          </a:p>
          <a:p>
            <a:r>
              <a:rPr lang="en-US" b="1">
                <a:sym typeface="+mn-ea"/>
              </a:rPr>
              <a:t>Наземная оборона на </a:t>
            </a:r>
            <a:r>
              <a:rPr lang="ru-RU" altLang="en-US" b="1">
                <a:sym typeface="+mn-ea"/>
              </a:rPr>
              <a:t>с</a:t>
            </a:r>
            <a:r>
              <a:rPr lang="en-US" b="1">
                <a:sym typeface="+mn-ea"/>
              </a:rPr>
              <a:t>редней дистанции</a:t>
            </a:r>
            <a:endParaRPr lang="en-US" b="1">
              <a:sym typeface="+mn-ea"/>
            </a:endParaRP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200">
              <a:sym typeface="+mn-ea"/>
            </a:endParaRPr>
          </a:p>
          <a:p>
            <a:endParaRPr lang="en-US" sz="1200">
              <a:sym typeface="+mn-ea"/>
            </a:endParaRPr>
          </a:p>
          <a:p>
            <a:r>
              <a:rPr lang="ru-RU" altLang="en-US" sz="1400">
                <a:sym typeface="+mn-ea"/>
              </a:rPr>
              <a:t>Н</a:t>
            </a:r>
            <a:r>
              <a:rPr lang="en-US" sz="1400">
                <a:sym typeface="+mn-ea"/>
              </a:rPr>
              <a:t>аземный комплекс перехвата баллистических ракет на среднем участке траектории</a:t>
            </a:r>
            <a:r>
              <a:rPr lang="ru-RU" altLang="en-US" sz="1400">
                <a:sym typeface="+mn-ea"/>
              </a:rPr>
              <a:t>: </a:t>
            </a:r>
            <a:endParaRPr lang="ru-RU" altLang="en-US" sz="1400">
              <a:sym typeface="+mn-ea"/>
            </a:endParaRPr>
          </a:p>
          <a:p>
            <a:endParaRPr lang="ru-RU" altLang="en-US" sz="1400">
              <a:sym typeface="+mn-ea"/>
            </a:endParaRPr>
          </a:p>
          <a:p>
            <a:r>
              <a:rPr lang="ru-RU" altLang="en-US" sz="1400">
                <a:sym typeface="+mn-ea"/>
              </a:rPr>
              <a:t>1) РЛС раннего предупреждения и сопровождения; </a:t>
            </a:r>
            <a:endParaRPr lang="ru-RU" altLang="en-US" sz="1400">
              <a:sym typeface="+mn-ea"/>
            </a:endParaRPr>
          </a:p>
          <a:p>
            <a:r>
              <a:rPr lang="ru-RU" altLang="en-US" sz="1400">
                <a:sym typeface="+mn-ea"/>
              </a:rPr>
              <a:t>2) отслеживание перемещения целей в космическом пространстве;  </a:t>
            </a:r>
            <a:endParaRPr lang="ru-RU" altLang="en-US" sz="1400">
              <a:sym typeface="+mn-ea"/>
            </a:endParaRPr>
          </a:p>
          <a:p>
            <a:r>
              <a:rPr lang="ru-RU" altLang="en-US" sz="1400">
                <a:sym typeface="+mn-ea"/>
              </a:rPr>
              <a:t>3) противоракеты шахтного базирования Ground-Based Interceptor (GBI).  </a:t>
            </a:r>
            <a:endParaRPr lang="ru-RU" altLang="en-US" sz="1400">
              <a:sym typeface="+mn-ea"/>
            </a:endParaRPr>
          </a:p>
          <a:p>
            <a:endParaRPr lang="ru-RU" altLang="en-US" sz="1400">
              <a:sym typeface="+mn-ea"/>
            </a:endParaRPr>
          </a:p>
          <a:p>
            <a:r>
              <a:rPr lang="ru-RU" altLang="en-US" sz="1400">
                <a:sym typeface="+mn-ea"/>
              </a:rPr>
              <a:t>Поражение целей — баллистических ракет и их боевых частей — осуществляется тараном на встречном курсе.</a:t>
            </a:r>
            <a:endParaRPr lang="ru-RU" altLang="en-US" sz="1400">
              <a:sym typeface="+mn-ea"/>
            </a:endParaRPr>
          </a:p>
          <a:p>
            <a:endParaRPr lang="en-US" sz="1200"/>
          </a:p>
          <a:p>
            <a:endParaRPr lang="en-US" sz="1200"/>
          </a:p>
          <a:p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©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  Юрий Шулипа 2022</a:t>
            </a:r>
            <a:endParaRPr lang="ru-RU" sz="1200" b="1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200"/>
          </a:p>
          <a:p>
            <a:endParaRPr lang="en-US" sz="1200"/>
          </a:p>
        </p:txBody>
      </p:sp>
      <p:pic>
        <p:nvPicPr>
          <p:cNvPr id="13" name="Content Placeholder 10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572000" y="1831975"/>
            <a:ext cx="1080770" cy="162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Content Placeholder 17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55875" y="1844675"/>
            <a:ext cx="2004060" cy="16084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835" y="1821815"/>
            <a:ext cx="2449195" cy="164211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" y="278130"/>
            <a:ext cx="8501380" cy="3505835"/>
          </a:xfrm>
        </p:spPr>
        <p:txBody>
          <a:bodyPr/>
          <a:p>
            <a:pPr algn="l"/>
            <a:r>
              <a:rPr lang="ru-RU" altLang="en-US" sz="3600" b="1">
                <a:sym typeface="+mn-ea"/>
              </a:rPr>
              <a:t>3. КОМПОНЕНТЫ ПРО США-НАТО</a:t>
            </a:r>
            <a:br>
              <a:rPr lang="en-US"/>
            </a:br>
            <a:br>
              <a:rPr lang="en-US"/>
            </a:br>
            <a:r>
              <a:rPr lang="ru-RU" altLang="en-US" sz="2000" b="1">
                <a:sym typeface="+mn-ea"/>
              </a:rPr>
              <a:t>Space-Based Infrared System (SBIRS)</a:t>
            </a:r>
            <a:br>
              <a:rPr lang="en-US"/>
            </a:br>
            <a:r>
              <a:rPr lang="en-US" sz="1600" b="1"/>
              <a:t>К</a:t>
            </a:r>
            <a:r>
              <a:rPr lang="ru-RU" altLang="en-US" sz="1600" b="1"/>
              <a:t>омплексная к</a:t>
            </a:r>
            <a:r>
              <a:rPr lang="en-US" sz="1600" b="1"/>
              <a:t>осмическая</a:t>
            </a:r>
            <a:r>
              <a:rPr lang="ru-RU" altLang="en-US" sz="1600" b="1"/>
              <a:t> </a:t>
            </a:r>
            <a:r>
              <a:rPr lang="en-US" sz="1600" b="1"/>
              <a:t>инфракрасная система</a:t>
            </a:r>
            <a:br>
              <a:rPr lang="en-US"/>
            </a:b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1236DCDA-A4A4-4687-A133-F367B4B295DE}" type="slidenum">
              <a:rPr lang="ru-RU"/>
            </a:fld>
            <a:endParaRPr lang="ru-RU"/>
          </a:p>
        </p:txBody>
      </p:sp>
      <p:pic>
        <p:nvPicPr>
          <p:cNvPr id="101" name="Content Placeholder 10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681980" y="2060575"/>
            <a:ext cx="3462020" cy="309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11"/>
          <p:cNvSpPr txBox="1"/>
          <p:nvPr/>
        </p:nvSpPr>
        <p:spPr>
          <a:xfrm>
            <a:off x="612140" y="3212465"/>
            <a:ext cx="7731125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400">
                <a:sym typeface="+mn-ea"/>
              </a:rPr>
              <a:t>Двухкомпонентная</a:t>
            </a:r>
            <a:r>
              <a:rPr lang="ru-RU" altLang="en-US" sz="1400">
                <a:sym typeface="+mn-ea"/>
              </a:rPr>
              <a:t> </a:t>
            </a:r>
            <a:r>
              <a:rPr lang="ru-RU" altLang="en-US" sz="1400">
                <a:sym typeface="+mn-ea"/>
              </a:rPr>
              <a:t>комплексная космическая </a:t>
            </a:r>
            <a:endParaRPr lang="ru-RU" altLang="en-US" sz="1400"/>
          </a:p>
          <a:p>
            <a:r>
              <a:rPr lang="ru-RU" altLang="en-US" sz="1400">
                <a:sym typeface="+mn-ea"/>
              </a:rPr>
              <a:t>инфракрасная </a:t>
            </a:r>
            <a:r>
              <a:rPr lang="ru-RU" altLang="en-US" sz="1400">
                <a:sym typeface="+mn-ea"/>
              </a:rPr>
              <a:t>система </a:t>
            </a:r>
            <a:r>
              <a:rPr lang="ru-RU" altLang="en-US" sz="1400">
                <a:sym typeface="+mn-ea"/>
              </a:rPr>
              <a:t>космического базирования, </a:t>
            </a:r>
            <a:endParaRPr lang="ru-RU" altLang="en-US" sz="1400">
              <a:sym typeface="+mn-ea"/>
            </a:endParaRPr>
          </a:p>
          <a:p>
            <a:r>
              <a:rPr lang="ru-RU" altLang="en-US" sz="1400">
                <a:sym typeface="+mn-ea"/>
              </a:rPr>
              <a:t>раннего обнаружения пусков баллистических </a:t>
            </a:r>
            <a:endParaRPr lang="ru-RU" altLang="en-US" sz="1400">
              <a:sym typeface="+mn-ea"/>
            </a:endParaRPr>
          </a:p>
          <a:p>
            <a:r>
              <a:rPr lang="ru-RU" altLang="en-US" sz="1400">
                <a:sym typeface="+mn-ea"/>
              </a:rPr>
              <a:t>ракет нового поколения:  </a:t>
            </a:r>
            <a:endParaRPr lang="ru-RU" altLang="en-US" sz="1400"/>
          </a:p>
          <a:p>
            <a:endParaRPr lang="ru-RU" altLang="en-US"/>
          </a:p>
          <a:p>
            <a:r>
              <a:rPr lang="ru-RU" altLang="en-US" sz="1400">
                <a:sym typeface="+mn-ea"/>
              </a:rPr>
              <a:t>1) контроль космических запусков; </a:t>
            </a:r>
            <a:endParaRPr lang="ru-RU" altLang="en-US" sz="1400"/>
          </a:p>
          <a:p>
            <a:r>
              <a:rPr lang="ru-RU" altLang="en-US" sz="1400">
                <a:sym typeface="+mn-ea"/>
              </a:rPr>
              <a:t>2) определение траектории полёта; </a:t>
            </a:r>
            <a:endParaRPr lang="ru-RU" altLang="en-US" sz="1400"/>
          </a:p>
          <a:p>
            <a:r>
              <a:rPr lang="ru-RU" altLang="en-US" sz="1400">
                <a:sym typeface="+mn-ea"/>
              </a:rPr>
              <a:t>3) идентификация боевых частей и ложных целей; </a:t>
            </a:r>
            <a:endParaRPr lang="ru-RU" altLang="en-US" sz="1400"/>
          </a:p>
          <a:p>
            <a:r>
              <a:rPr lang="ru-RU" altLang="en-US" sz="1400">
                <a:sym typeface="+mn-ea"/>
              </a:rPr>
              <a:t>4) выдача целеуказания для перехвата; </a:t>
            </a:r>
            <a:endParaRPr lang="ru-RU" altLang="en-US" sz="1400"/>
          </a:p>
          <a:p>
            <a:r>
              <a:rPr lang="ru-RU" altLang="en-US" sz="1400">
                <a:sym typeface="+mn-ea"/>
              </a:rPr>
              <a:t>5) ведение разведки над территорией военных </a:t>
            </a:r>
            <a:endParaRPr lang="ru-RU" altLang="en-US" sz="1400">
              <a:sym typeface="+mn-ea"/>
            </a:endParaRPr>
          </a:p>
          <a:p>
            <a:r>
              <a:rPr lang="ru-RU" altLang="en-US" sz="1400">
                <a:sym typeface="+mn-ea"/>
              </a:rPr>
              <a:t>действий в</a:t>
            </a:r>
            <a:r>
              <a:rPr lang="ru-RU" altLang="en-US" sz="1400">
                <a:sym typeface="+mn-ea"/>
              </a:rPr>
              <a:t> инфракрасном диапазоне.</a:t>
            </a:r>
            <a:endParaRPr lang="ru-RU" altLang="en-US" sz="1400"/>
          </a:p>
          <a:p>
            <a:endParaRPr lang="en-US" sz="1400"/>
          </a:p>
        </p:txBody>
      </p:sp>
      <p:sp>
        <p:nvSpPr>
          <p:cNvPr id="13" name="Text Box 12"/>
          <p:cNvSpPr txBox="1"/>
          <p:nvPr/>
        </p:nvSpPr>
        <p:spPr>
          <a:xfrm>
            <a:off x="323850" y="6092825"/>
            <a:ext cx="223837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©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  Юрий Шулипа 2022</a:t>
            </a:r>
            <a:endParaRPr lang="en-US" sz="1200"/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3600" b="1">
                <a:sym typeface="+mn-ea"/>
              </a:rPr>
              <a:t>4. КОМПОНЕНТЫ ПРО США-НАТО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5710"/>
            <a:ext cx="4410710" cy="4561205"/>
          </a:xfrm>
        </p:spPr>
        <p:txBody>
          <a:bodyPr/>
          <a:p>
            <a:r>
              <a:rPr lang="en-US" sz="1600" b="1"/>
              <a:t>Aegis Ballistic</a:t>
            </a:r>
            <a:r>
              <a:rPr lang="ru-RU" altLang="en-US" sz="1600" b="1"/>
              <a:t> </a:t>
            </a:r>
            <a:r>
              <a:rPr lang="en-US" sz="1600" b="1"/>
              <a:t>Missile Defense System</a:t>
            </a:r>
            <a:r>
              <a:rPr lang="ru-RU" altLang="en-US" sz="1600" b="1"/>
              <a:t> </a:t>
            </a:r>
            <a:r>
              <a:rPr lang="en-US" sz="1600" b="1">
                <a:sym typeface="+mn-ea"/>
              </a:rPr>
              <a:t>«</a:t>
            </a:r>
            <a:r>
              <a:rPr lang="ru-RU" altLang="en-US" sz="1600" b="1"/>
              <a:t>Иджис</a:t>
            </a:r>
            <a:r>
              <a:rPr lang="en-US" sz="1600" b="1">
                <a:sym typeface="+mn-ea"/>
              </a:rPr>
              <a:t>»</a:t>
            </a:r>
            <a:endParaRPr lang="en-US" sz="1600" b="1">
              <a:sym typeface="+mn-ea"/>
            </a:endParaRPr>
          </a:p>
          <a:p>
            <a:endParaRPr lang="en-US" sz="1600" b="1">
              <a:sym typeface="+mn-ea"/>
            </a:endParaRPr>
          </a:p>
          <a:p>
            <a:pPr marL="0" indent="0" algn="ctr">
              <a:buNone/>
            </a:pPr>
            <a:r>
              <a:rPr lang="ru-RU" altLang="en-US" sz="1600" b="1">
                <a:solidFill>
                  <a:schemeClr val="tx2">
                    <a:lumMod val="50000"/>
                  </a:schemeClr>
                </a:solidFill>
              </a:rPr>
              <a:t>Основной компонент </a:t>
            </a:r>
            <a:endParaRPr lang="ru-RU" altLang="en-US" sz="1600" b="1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altLang="en-US" sz="1600" b="1">
                <a:solidFill>
                  <a:schemeClr val="tx2">
                    <a:lumMod val="50000"/>
                  </a:schemeClr>
                </a:solidFill>
              </a:rPr>
              <a:t>ПРО США-НАТО</a:t>
            </a:r>
            <a:endParaRPr lang="en-US" sz="1600" b="1"/>
          </a:p>
          <a:p>
            <a:pPr marL="0" indent="0">
              <a:buNone/>
            </a:pPr>
            <a:r>
              <a:rPr lang="ru-RU" altLang="en-US" sz="1400"/>
              <a:t>К</a:t>
            </a:r>
            <a:r>
              <a:rPr lang="en-US" sz="1400"/>
              <a:t>орабельная многофункциональная боевая информационно-управляющая система</a:t>
            </a:r>
            <a:r>
              <a:rPr lang="ru-RU" altLang="en-US" sz="1400"/>
              <a:t> США:</a:t>
            </a:r>
            <a:endParaRPr lang="ru-RU" altLang="en-US" sz="1400"/>
          </a:p>
          <a:p>
            <a:pPr marL="0" indent="0">
              <a:buNone/>
            </a:pPr>
            <a:endParaRPr lang="ru-RU" altLang="en-US" sz="1400"/>
          </a:p>
          <a:p>
            <a:pPr marL="0" indent="0">
              <a:buNone/>
            </a:pPr>
            <a:r>
              <a:rPr lang="ru-RU" altLang="en-US" sz="1400"/>
              <a:t>1) </a:t>
            </a:r>
            <a:r>
              <a:rPr lang="en-US" sz="1400"/>
              <a:t>интегрированн</a:t>
            </a:r>
            <a:r>
              <a:rPr lang="ru-RU" altLang="en-US" sz="1400"/>
              <a:t>ая</a:t>
            </a:r>
            <a:r>
              <a:rPr lang="en-US" sz="1400"/>
              <a:t> сеть корабельных средств освещения обстановки</a:t>
            </a:r>
            <a:r>
              <a:rPr lang="ru-RU" altLang="en-US" sz="1400"/>
              <a:t>;</a:t>
            </a:r>
            <a:endParaRPr lang="ru-RU" altLang="en-US" sz="1400"/>
          </a:p>
          <a:p>
            <a:pPr marL="0" indent="0">
              <a:buNone/>
            </a:pPr>
            <a:r>
              <a:rPr lang="ru-RU" altLang="en-US" sz="1400"/>
              <a:t>2)</a:t>
            </a:r>
            <a:r>
              <a:rPr lang="en-US" sz="1400"/>
              <a:t> средств поражения</a:t>
            </a:r>
            <a:r>
              <a:rPr lang="ru-RU" altLang="en-US" sz="1400"/>
              <a:t>;</a:t>
            </a:r>
            <a:endParaRPr lang="en-US" sz="1400"/>
          </a:p>
          <a:p>
            <a:pPr marL="0" indent="0">
              <a:buNone/>
            </a:pPr>
            <a:r>
              <a:rPr lang="ru-RU" altLang="en-US" sz="1400"/>
              <a:t>3) </a:t>
            </a:r>
            <a:r>
              <a:rPr lang="en-US" sz="1400"/>
              <a:t>зенитные управляемые ракеты</a:t>
            </a:r>
            <a:r>
              <a:rPr lang="ru-RU" altLang="en-US" sz="1400"/>
              <a:t>-перехватчики</a:t>
            </a:r>
            <a:r>
              <a:rPr lang="en-US" sz="1400"/>
              <a:t> SM-</a:t>
            </a:r>
            <a:r>
              <a:rPr lang="ru-RU" altLang="en-US" sz="1400"/>
              <a:t>2 и</a:t>
            </a:r>
            <a:r>
              <a:rPr lang="en-US" sz="1400"/>
              <a:t> более современные </a:t>
            </a:r>
            <a:r>
              <a:rPr lang="ru-RU" altLang="en-US" sz="1400"/>
              <a:t>ракеты-перехватчики </a:t>
            </a:r>
            <a:r>
              <a:rPr lang="en-US" sz="1400"/>
              <a:t>SM-3</a:t>
            </a:r>
            <a:r>
              <a:rPr lang="ru-RU" altLang="en-US" sz="1400"/>
              <a:t>;</a:t>
            </a:r>
            <a:endParaRPr lang="ru-RU" altLang="en-US" sz="1400"/>
          </a:p>
          <a:p>
            <a:pPr marL="0" indent="0">
              <a:buNone/>
            </a:pPr>
            <a:r>
              <a:rPr lang="ru-RU" altLang="en-US" sz="1400"/>
              <a:t>4)</a:t>
            </a:r>
            <a:r>
              <a:rPr lang="en-US" sz="1400"/>
              <a:t> автоматизированны</a:t>
            </a:r>
            <a:r>
              <a:rPr lang="ru-RU" altLang="en-US" sz="1400"/>
              <a:t>е</a:t>
            </a:r>
            <a:r>
              <a:rPr lang="en-US" sz="1400"/>
              <a:t> систем</a:t>
            </a:r>
            <a:r>
              <a:rPr lang="ru-RU" altLang="en-US" sz="1400"/>
              <a:t>ы</a:t>
            </a:r>
            <a:r>
              <a:rPr lang="en-US" sz="1400"/>
              <a:t> боевого управления</a:t>
            </a:r>
            <a:r>
              <a:rPr lang="ru-RU" altLang="en-US" sz="1400"/>
              <a:t>:</a:t>
            </a:r>
            <a:r>
              <a:rPr lang="en-US" sz="1400"/>
              <a:t> позволя</a:t>
            </a:r>
            <a:r>
              <a:rPr lang="ru-RU" altLang="en-US" sz="1400"/>
              <a:t>ют</a:t>
            </a:r>
            <a:r>
              <a:rPr lang="en-US" sz="1400"/>
              <a:t> принимать и обрабатывать информацию с датчиков других кораблей и летательных аппаратов соединения и выдавать целеуказания на их пусковые установки</a:t>
            </a:r>
            <a:r>
              <a:rPr lang="ru-RU" altLang="en-US" sz="1400"/>
              <a:t>.</a:t>
            </a:r>
            <a:endParaRPr lang="ru-RU" altLang="en-US" sz="1400"/>
          </a:p>
          <a:p>
            <a:pPr marL="0" indent="0">
              <a:buNone/>
            </a:pPr>
            <a:endParaRPr lang="ru-RU" altLang="en-US" sz="1400"/>
          </a:p>
          <a:p>
            <a:pPr marL="0" indent="0">
              <a:buNone/>
            </a:pP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©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  Юрий Шулипа</a:t>
            </a:r>
            <a:r>
              <a:rPr lang="ru-RU" sz="1200" b="1" dirty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 </a:t>
            </a:r>
            <a:r>
              <a:rPr lang="ru-RU" sz="1200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2022</a:t>
            </a:r>
            <a:endParaRPr lang="ru-RU" sz="1200" b="1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ru-RU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1236DCDA-A4A4-4687-A133-F367B4B295DE}" type="slidenum">
              <a:rPr lang="ru-RU"/>
            </a:fld>
            <a:endParaRPr lang="ru-RU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788535" y="1124585"/>
            <a:ext cx="4001770" cy="2669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535" y="3789045"/>
            <a:ext cx="3531870" cy="264731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apcruzin.com/free-world-maps/political_world1080x59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625" y="1643063"/>
            <a:ext cx="8501063" cy="5024437"/>
          </a:xfrm>
          <a:prstGeom prst="rect">
            <a:avLst/>
          </a:prstGeom>
          <a:noFill/>
          <a:ln w="76200" cmpd="thickThin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857500" y="2428875"/>
            <a:ext cx="1571625" cy="357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429125" y="2071688"/>
            <a:ext cx="357187" cy="357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4429125" y="2428875"/>
            <a:ext cx="500063" cy="500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929188" y="2857500"/>
            <a:ext cx="285750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429125" y="2428875"/>
            <a:ext cx="285750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229100" y="5085080"/>
            <a:ext cx="3434715" cy="14897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Принципиальная схема </a:t>
            </a:r>
            <a:endParaRPr lang="ru-RU" sz="14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оперативной связи системы ПРО США и НАТО</a:t>
            </a:r>
            <a:r>
              <a:rPr lang="en-US" sz="1400" b="1" dirty="0">
                <a:solidFill>
                  <a:srgbClr val="C00000"/>
                </a:solidFill>
              </a:rPr>
              <a:t>/</a:t>
            </a:r>
            <a:endParaRPr lang="en-US" sz="14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Страны-участники единой системы ПРО США: НАТО, ОСВН, партнеры 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4572000" y="2214563"/>
            <a:ext cx="42862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714875" y="2500313"/>
            <a:ext cx="500063" cy="3571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>
            <a:off x="3643313" y="2143125"/>
            <a:ext cx="785812" cy="285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2928938" y="2143125"/>
            <a:ext cx="7143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857500" y="2786063"/>
            <a:ext cx="2071688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1143000" y="2571750"/>
            <a:ext cx="1714500" cy="2143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072063" y="2857500"/>
            <a:ext cx="2286000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7286625" y="2500313"/>
            <a:ext cx="642938" cy="428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11267" idx="1"/>
          </p:cNvCxnSpPr>
          <p:nvPr/>
        </p:nvCxnSpPr>
        <p:spPr>
          <a:xfrm>
            <a:off x="7286625" y="2928938"/>
            <a:ext cx="285750" cy="238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 flipH="1" flipV="1">
            <a:off x="7215187" y="2786063"/>
            <a:ext cx="214313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3" name="TextBox 49"/>
          <p:cNvSpPr txBox="1">
            <a:spLocks noChangeArrowheads="1"/>
          </p:cNvSpPr>
          <p:nvPr/>
        </p:nvSpPr>
        <p:spPr bwMode="auto">
          <a:xfrm>
            <a:off x="6786563" y="2071688"/>
            <a:ext cx="1857375" cy="261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004040"/>
                </a:solidFill>
                <a:latin typeface="Verdana" panose="020B0604030504040204" pitchFamily="34" charset="0"/>
              </a:rPr>
              <a:t>Гавайские острова</a:t>
            </a:r>
            <a:endParaRPr lang="ru-RU" sz="1100" b="1">
              <a:solidFill>
                <a:srgbClr val="004040"/>
              </a:solidFill>
              <a:latin typeface="Verdana" panose="020B0604030504040204" pitchFamily="34" charset="0"/>
            </a:endParaRPr>
          </a:p>
        </p:txBody>
      </p:sp>
      <p:sp>
        <p:nvSpPr>
          <p:cNvPr id="26644" name="TextBox 51"/>
          <p:cNvSpPr txBox="1">
            <a:spLocks noChangeArrowheads="1"/>
          </p:cNvSpPr>
          <p:nvPr/>
        </p:nvSpPr>
        <p:spPr bwMode="auto">
          <a:xfrm>
            <a:off x="5214938" y="3000375"/>
            <a:ext cx="928687" cy="261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004040"/>
                </a:solidFill>
                <a:latin typeface="Verdana" panose="020B0604030504040204" pitchFamily="34" charset="0"/>
              </a:rPr>
              <a:t>Турция</a:t>
            </a:r>
            <a:endParaRPr lang="ru-RU" sz="1100" b="1">
              <a:solidFill>
                <a:srgbClr val="004040"/>
              </a:solidFill>
              <a:latin typeface="Verdana" panose="020B0604030504040204" pitchFamily="34" charset="0"/>
            </a:endParaRPr>
          </a:p>
        </p:txBody>
      </p:sp>
      <p:sp>
        <p:nvSpPr>
          <p:cNvPr id="26645" name="TextBox 52"/>
          <p:cNvSpPr txBox="1">
            <a:spLocks noChangeArrowheads="1"/>
          </p:cNvSpPr>
          <p:nvPr/>
        </p:nvSpPr>
        <p:spPr bwMode="auto">
          <a:xfrm>
            <a:off x="5000625" y="1857375"/>
            <a:ext cx="1285875" cy="261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004040"/>
                </a:solidFill>
                <a:latin typeface="Verdana" panose="020B0604030504040204" pitchFamily="34" charset="0"/>
              </a:rPr>
              <a:t>Норвегия</a:t>
            </a:r>
            <a:endParaRPr lang="ru-RU" sz="1100" b="1">
              <a:solidFill>
                <a:srgbClr val="004040"/>
              </a:solidFill>
              <a:latin typeface="Verdana" panose="020B0604030504040204" pitchFamily="34" charset="0"/>
            </a:endParaRPr>
          </a:p>
        </p:txBody>
      </p:sp>
      <p:sp>
        <p:nvSpPr>
          <p:cNvPr id="26646" name="TextBox 53"/>
          <p:cNvSpPr txBox="1">
            <a:spLocks noChangeArrowheads="1"/>
          </p:cNvSpPr>
          <p:nvPr/>
        </p:nvSpPr>
        <p:spPr bwMode="auto">
          <a:xfrm>
            <a:off x="3571875" y="1928813"/>
            <a:ext cx="857250" cy="261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004040"/>
                </a:solidFill>
                <a:latin typeface="Verdana" panose="020B0604030504040204" pitchFamily="34" charset="0"/>
              </a:rPr>
              <a:t>Дания</a:t>
            </a:r>
            <a:endParaRPr lang="ru-RU" sz="1100" b="1">
              <a:solidFill>
                <a:srgbClr val="004040"/>
              </a:solidFill>
              <a:latin typeface="Verdana" panose="020B0604030504040204" pitchFamily="34" charset="0"/>
            </a:endParaRPr>
          </a:p>
        </p:txBody>
      </p:sp>
      <p:sp>
        <p:nvSpPr>
          <p:cNvPr id="26648" name="TextBox 55"/>
          <p:cNvSpPr txBox="1">
            <a:spLocks noChangeArrowheads="1"/>
          </p:cNvSpPr>
          <p:nvPr/>
        </p:nvSpPr>
        <p:spPr bwMode="auto">
          <a:xfrm>
            <a:off x="3071813" y="2500313"/>
            <a:ext cx="1643062" cy="261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004040"/>
                </a:solidFill>
                <a:latin typeface="Verdana" panose="020B0604030504040204" pitchFamily="34" charset="0"/>
              </a:rPr>
              <a:t>Великобритания</a:t>
            </a:r>
            <a:endParaRPr lang="ru-RU" sz="1100" b="1">
              <a:solidFill>
                <a:srgbClr val="004040"/>
              </a:solidFill>
              <a:latin typeface="Verdana" panose="020B0604030504040204" pitchFamily="34" charset="0"/>
            </a:endParaRPr>
          </a:p>
        </p:txBody>
      </p:sp>
      <p:pic>
        <p:nvPicPr>
          <p:cNvPr id="26649" name="Picture 3" descr="C:\Users\user\Pictures\9fc5e2a09509b5613281f31393bb0737_Gene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635" y="2786063"/>
            <a:ext cx="8810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Picture 4" descr="C:\Users\user\Pictures\9fc5e2a09509b5613281f31393bb0737_Gene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3429000"/>
            <a:ext cx="809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Picture 4" descr="C:\Users\user\Pictures\9fc5e2a09509b5613281f31393bb0737_Gene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000375"/>
            <a:ext cx="809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4" descr="C:\Users\user\Pictures\9fc5e2a09509b5613281f31393bb0737_Gene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3000375"/>
            <a:ext cx="809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Picture 4" descr="C:\Users\user\Pictures\9fc5e2a09509b5613281f31393bb0737_Gene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1571625"/>
            <a:ext cx="809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4" name="TextBox 29"/>
          <p:cNvSpPr txBox="1">
            <a:spLocks noChangeArrowheads="1"/>
          </p:cNvSpPr>
          <p:nvPr/>
        </p:nvSpPr>
        <p:spPr bwMode="auto">
          <a:xfrm>
            <a:off x="1571625" y="2857500"/>
            <a:ext cx="12144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0000"/>
                </a:solidFill>
                <a:latin typeface="Verdana" panose="020B0604030504040204" pitchFamily="34" charset="0"/>
              </a:rPr>
              <a:t>Пентагон</a:t>
            </a:r>
            <a:endParaRPr lang="ru-RU" sz="14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266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571625"/>
            <a:ext cx="357187" cy="285750"/>
          </a:xfrm>
          <a:prstGeom prst="rect">
            <a:avLst/>
          </a:prstGeom>
          <a:noFill/>
          <a:ln w="6350">
            <a:solidFill>
              <a:srgbClr val="99FF99"/>
            </a:solidFill>
            <a:miter lim="800000"/>
            <a:headEnd/>
            <a:tailEnd/>
          </a:ln>
        </p:spPr>
      </p:pic>
      <p:pic>
        <p:nvPicPr>
          <p:cNvPr id="266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1643063"/>
            <a:ext cx="357188" cy="285750"/>
          </a:xfrm>
          <a:prstGeom prst="rect">
            <a:avLst/>
          </a:prstGeom>
          <a:noFill/>
          <a:ln w="6350">
            <a:solidFill>
              <a:srgbClr val="99FF99"/>
            </a:solidFill>
            <a:miter lim="800000"/>
            <a:headEnd/>
            <a:tailEnd/>
          </a:ln>
        </p:spPr>
      </p:pic>
      <p:pic>
        <p:nvPicPr>
          <p:cNvPr id="266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2214563"/>
            <a:ext cx="357187" cy="285750"/>
          </a:xfrm>
          <a:prstGeom prst="rect">
            <a:avLst/>
          </a:prstGeom>
          <a:noFill/>
          <a:ln w="6350">
            <a:solidFill>
              <a:srgbClr val="99FF99"/>
            </a:solidFill>
            <a:miter lim="800000"/>
            <a:headEnd/>
            <a:tailEnd/>
          </a:ln>
        </p:spPr>
      </p:pic>
      <p:pic>
        <p:nvPicPr>
          <p:cNvPr id="266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2071688"/>
            <a:ext cx="357188" cy="285750"/>
          </a:xfrm>
          <a:prstGeom prst="rect">
            <a:avLst/>
          </a:prstGeom>
          <a:noFill/>
          <a:ln w="6350">
            <a:solidFill>
              <a:srgbClr val="99FF99"/>
            </a:solidFill>
            <a:miter lim="800000"/>
            <a:headEnd/>
            <a:tailEnd/>
          </a:ln>
        </p:spPr>
      </p:pic>
      <p:pic>
        <p:nvPicPr>
          <p:cNvPr id="266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2500313"/>
            <a:ext cx="357188" cy="285750"/>
          </a:xfrm>
          <a:prstGeom prst="rect">
            <a:avLst/>
          </a:prstGeom>
          <a:noFill/>
          <a:ln w="6350">
            <a:solidFill>
              <a:srgbClr val="99FF99"/>
            </a:solidFill>
            <a:miter lim="800000"/>
            <a:headEnd/>
            <a:tailEnd/>
          </a:ln>
        </p:spPr>
      </p:pic>
      <p:pic>
        <p:nvPicPr>
          <p:cNvPr id="266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25" y="2428875"/>
            <a:ext cx="357188" cy="285750"/>
          </a:xfrm>
          <a:prstGeom prst="rect">
            <a:avLst/>
          </a:prstGeom>
          <a:noFill/>
          <a:ln w="6350">
            <a:solidFill>
              <a:srgbClr val="99FF99"/>
            </a:solidFill>
            <a:miter lim="800000"/>
            <a:headEnd/>
            <a:tailEnd/>
          </a:ln>
        </p:spPr>
      </p:pic>
      <p:pic>
        <p:nvPicPr>
          <p:cNvPr id="266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2571750"/>
            <a:ext cx="357188" cy="285750"/>
          </a:xfrm>
          <a:prstGeom prst="rect">
            <a:avLst/>
          </a:prstGeom>
          <a:noFill/>
          <a:ln w="6350">
            <a:solidFill>
              <a:srgbClr val="99FF99"/>
            </a:solidFill>
            <a:miter lim="800000"/>
            <a:headEnd/>
            <a:tailEnd/>
          </a:ln>
        </p:spPr>
      </p:pic>
      <p:pic>
        <p:nvPicPr>
          <p:cNvPr id="26662" name="Picture 37" descr="FBX_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2928938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3" name="Picture 37" descr="FBX_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3000375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4" name="Picture 37" descr="FBX_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8606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5" name="Picture 3" descr="C:\Users\user\Pictures\9fc5e2a09509b5613281f31393bb0737_Gene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500438"/>
            <a:ext cx="88106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6" name="Picture 3" descr="C:\Users\user\Pictures\9fc5e2a09509b5613281f31393bb0737_Gene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3143250"/>
            <a:ext cx="8810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7" name="TextBox 67"/>
          <p:cNvSpPr txBox="1">
            <a:spLocks noChangeArrowheads="1"/>
          </p:cNvSpPr>
          <p:nvPr/>
        </p:nvSpPr>
        <p:spPr bwMode="auto">
          <a:xfrm>
            <a:off x="5072063" y="2857500"/>
            <a:ext cx="1428750" cy="261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001414"/>
                </a:solidFill>
                <a:latin typeface="Verdana" panose="020B0604030504040204" pitchFamily="34" charset="0"/>
              </a:rPr>
              <a:t>Израиль</a:t>
            </a:r>
            <a:endParaRPr lang="ru-RU" sz="1100" b="1">
              <a:solidFill>
                <a:srgbClr val="001414"/>
              </a:solidFill>
              <a:latin typeface="Verdan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72250" y="2571750"/>
            <a:ext cx="10001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Япония</a:t>
            </a:r>
            <a:endParaRPr lang="ru-RU" sz="11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6669" name="Picture 3" descr="C:\Users\user\Pictures\9fc5e2a09509b5613281f31393bb0737_Gener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3" y="2857500"/>
            <a:ext cx="666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0" name="Picture 3" descr="C:\Users\user\Pictures\9fc5e2a09509b5613281f31393bb0737_Gene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3357563"/>
            <a:ext cx="809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1" name="Picture 3" descr="C:\Users\user\Pictures\9fc5e2a09509b5613281f31393bb0737_Generi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286000"/>
            <a:ext cx="571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72" name="Прямая соединительная линия 73"/>
          <p:cNvCxnSpPr>
            <a:cxnSpLocks noChangeShapeType="1"/>
          </p:cNvCxnSpPr>
          <p:nvPr/>
        </p:nvCxnSpPr>
        <p:spPr bwMode="auto">
          <a:xfrm rot="10800000">
            <a:off x="4786313" y="2071688"/>
            <a:ext cx="3143250" cy="4286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</a:ln>
        </p:spPr>
      </p:cxnSp>
      <p:sp>
        <p:nvSpPr>
          <p:cNvPr id="26673" name="TextBox 75"/>
          <p:cNvSpPr txBox="1">
            <a:spLocks noChangeArrowheads="1"/>
          </p:cNvSpPr>
          <p:nvPr/>
        </p:nvSpPr>
        <p:spPr bwMode="auto">
          <a:xfrm>
            <a:off x="285750" y="2357438"/>
            <a:ext cx="1857375" cy="261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004040"/>
                </a:solidFill>
                <a:latin typeface="Verdana" panose="020B0604030504040204" pitchFamily="34" charset="0"/>
              </a:rPr>
              <a:t>Гавайские острова</a:t>
            </a:r>
            <a:endParaRPr lang="ru-RU" sz="1100" b="1">
              <a:solidFill>
                <a:srgbClr val="004040"/>
              </a:solidFill>
              <a:latin typeface="Verdana" panose="020B0604030504040204" pitchFamily="34" charset="0"/>
            </a:endParaRPr>
          </a:p>
        </p:txBody>
      </p:sp>
      <p:pic>
        <p:nvPicPr>
          <p:cNvPr id="26674" name="Picture 2" descr="C:\Users\user\Pictures\emblem_sea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50" y="260350"/>
            <a:ext cx="1428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5" name="Picture 3" descr="C:\Users\user\Pictures\250px-Aegis_bmd_md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6595" y="786130"/>
            <a:ext cx="1630680" cy="1143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6676" name="Picture 37" descr="FBX_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308" y="333375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77" name="Прямая соединительная линия 79"/>
          <p:cNvCxnSpPr>
            <a:cxnSpLocks noChangeShapeType="1"/>
          </p:cNvCxnSpPr>
          <p:nvPr/>
        </p:nvCxnSpPr>
        <p:spPr bwMode="auto">
          <a:xfrm rot="16200000" flipH="1">
            <a:off x="2786063" y="2857500"/>
            <a:ext cx="857250" cy="7143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</a:ln>
        </p:spPr>
      </p:cxnSp>
      <p:cxnSp>
        <p:nvCxnSpPr>
          <p:cNvPr id="26678" name="Прямая соединительная линия 81"/>
          <p:cNvCxnSpPr>
            <a:cxnSpLocks noChangeShapeType="1"/>
            <a:endCxn id="26654" idx="2"/>
          </p:cNvCxnSpPr>
          <p:nvPr/>
        </p:nvCxnSpPr>
        <p:spPr bwMode="auto">
          <a:xfrm flipV="1">
            <a:off x="1809750" y="3165475"/>
            <a:ext cx="368300" cy="3587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</a:ln>
        </p:spPr>
      </p:cxnSp>
      <p:cxnSp>
        <p:nvCxnSpPr>
          <p:cNvPr id="26679" name="Прямая соединительная линия 83"/>
          <p:cNvCxnSpPr>
            <a:cxnSpLocks noChangeShapeType="1"/>
          </p:cNvCxnSpPr>
          <p:nvPr/>
        </p:nvCxnSpPr>
        <p:spPr bwMode="auto">
          <a:xfrm rot="16200000" flipH="1">
            <a:off x="5107782" y="3178969"/>
            <a:ext cx="500062" cy="5715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</a:ln>
        </p:spPr>
      </p:cxnSp>
      <p:cxnSp>
        <p:nvCxnSpPr>
          <p:cNvPr id="26680" name="Прямая соединительная линия 85"/>
          <p:cNvCxnSpPr>
            <a:cxnSpLocks noChangeShapeType="1"/>
          </p:cNvCxnSpPr>
          <p:nvPr/>
        </p:nvCxnSpPr>
        <p:spPr bwMode="auto">
          <a:xfrm rot="16200000" flipH="1">
            <a:off x="7179469" y="3036094"/>
            <a:ext cx="428625" cy="21431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</a:ln>
        </p:spPr>
      </p:cxnSp>
      <p:pic>
        <p:nvPicPr>
          <p:cNvPr id="26681" name="Picture 5" descr="http://www.id-ideas.com/usnavy/navyseal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505" y="764540"/>
            <a:ext cx="1357313" cy="121443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88" name="Прямая соединительная линия 87"/>
          <p:cNvCxnSpPr>
            <a:endCxn id="45058" idx="1"/>
          </p:cNvCxnSpPr>
          <p:nvPr/>
        </p:nvCxnSpPr>
        <p:spPr bwMode="auto">
          <a:xfrm flipV="1">
            <a:off x="2143125" y="915988"/>
            <a:ext cx="1571625" cy="1555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Прямая соединительная линия 90"/>
          <p:cNvCxnSpPr>
            <a:stCxn id="45058" idx="3"/>
          </p:cNvCxnSpPr>
          <p:nvPr/>
        </p:nvCxnSpPr>
        <p:spPr bwMode="auto">
          <a:xfrm>
            <a:off x="5143500" y="916305"/>
            <a:ext cx="2092960" cy="2082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Номер слайда 61"/>
          <p:cNvSpPr>
            <a:spLocks noGrp="1"/>
          </p:cNvSpPr>
          <p:nvPr>
            <p:ph type="sldNum" sz="quarter" idx="12"/>
          </p:nvPr>
        </p:nvSpPr>
        <p:spPr>
          <a:xfrm>
            <a:off x="6572250" y="6500813"/>
            <a:ext cx="2411413" cy="357187"/>
          </a:xfrm>
        </p:spPr>
        <p:txBody>
          <a:bodyPr/>
          <a:lstStyle/>
          <a:p>
            <a:pPr>
              <a:defRPr/>
            </a:pPr>
            <a:fld id="{4C0F8D79-C044-4E9D-852E-70DD6671B604}" type="slidenum">
              <a:rPr lang="ru-RU" b="1" smtClean="0"/>
            </a:fld>
            <a:endParaRPr lang="ru-RU" b="1" dirty="0"/>
          </a:p>
        </p:txBody>
      </p:sp>
      <p:sp>
        <p:nvSpPr>
          <p:cNvPr id="65" name="TextBox 7"/>
          <p:cNvSpPr txBox="1">
            <a:spLocks noChangeArrowheads="1"/>
          </p:cNvSpPr>
          <p:nvPr/>
        </p:nvSpPr>
        <p:spPr bwMode="auto">
          <a:xfrm>
            <a:off x="357188" y="6165215"/>
            <a:ext cx="3286125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©  Юрий Шулипа</a:t>
            </a:r>
            <a:r>
              <a:rPr lang="sv-SE" sz="1200" b="1" dirty="0">
                <a:solidFill>
                  <a:schemeClr val="bg1">
                    <a:lumMod val="50000"/>
                  </a:schemeClr>
                </a:solidFill>
              </a:rPr>
              <a:t> 20</a:t>
            </a:r>
            <a:r>
              <a:rPr lang="ru-RU" altLang="sv-SE" sz="1200" b="1" dirty="0">
                <a:solidFill>
                  <a:schemeClr val="bg1">
                    <a:lumMod val="50000"/>
                  </a:schemeClr>
                </a:solidFill>
              </a:rPr>
              <a:t>22</a:t>
            </a:r>
            <a:endParaRPr lang="ru-RU" altLang="sv-S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" name="Прямая соединительная линия 85"/>
          <p:cNvCxnSpPr>
            <a:cxnSpLocks noChangeShapeType="1"/>
          </p:cNvCxnSpPr>
          <p:nvPr/>
        </p:nvCxnSpPr>
        <p:spPr bwMode="auto">
          <a:xfrm flipH="1">
            <a:off x="6713220" y="2929255"/>
            <a:ext cx="576580" cy="15843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</a:ln>
        </p:spPr>
      </p:cxnSp>
      <p:pic>
        <p:nvPicPr>
          <p:cNvPr id="3" name="Picture 3" descr="C:\Users\user\Pictures\9fc5e2a09509b5613281f31393bb0737_Gene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818" y="4509135"/>
            <a:ext cx="8810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user\Pictures\9fc5e2a09509b5613281f31393bb0737_Gene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318" y="4509135"/>
            <a:ext cx="8810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85"/>
          <p:cNvCxnSpPr>
            <a:cxnSpLocks noChangeShapeType="1"/>
          </p:cNvCxnSpPr>
          <p:nvPr/>
        </p:nvCxnSpPr>
        <p:spPr bwMode="auto">
          <a:xfrm>
            <a:off x="7308850" y="2924810"/>
            <a:ext cx="431800" cy="15843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</a:ln>
        </p:spPr>
      </p:cxnSp>
      <p:cxnSp>
        <p:nvCxnSpPr>
          <p:cNvPr id="7" name="Прямая соединительная линия 85"/>
          <p:cNvCxnSpPr>
            <a:cxnSpLocks noChangeShapeType="1"/>
          </p:cNvCxnSpPr>
          <p:nvPr/>
        </p:nvCxnSpPr>
        <p:spPr bwMode="auto">
          <a:xfrm>
            <a:off x="2844165" y="2780665"/>
            <a:ext cx="504190" cy="208851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</a:ln>
        </p:spPr>
      </p:cxnSp>
      <p:pic>
        <p:nvPicPr>
          <p:cNvPr id="9" name="Picture 3" descr="C:\Users\user\Pictures\9fc5e2a09509b5613281f31393bb0737_Gene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796790"/>
            <a:ext cx="8810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981075"/>
            <a:ext cx="4572000" cy="576263"/>
          </a:xfr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ru-RU" sz="1200" b="1" dirty="0" smtClean="0">
                <a:solidFill>
                  <a:srgbClr val="47FFD1"/>
                </a:solidFill>
                <a:effectLst/>
                <a:latin typeface="Verdana" panose="020B0604030504040204" pitchFamily="34" charset="0"/>
              </a:rPr>
              <a:t>САММИТ НАТО В ЧИКАГО</a:t>
            </a:r>
            <a:br>
              <a:rPr lang="ru-RU" sz="1200" b="1" dirty="0" smtClean="0">
                <a:solidFill>
                  <a:srgbClr val="47FFD1"/>
                </a:solidFill>
                <a:effectLst/>
                <a:latin typeface="Verdana" panose="020B0604030504040204" pitchFamily="34" charset="0"/>
              </a:rPr>
            </a:br>
            <a:r>
              <a:rPr lang="en-US" sz="1200" b="1" dirty="0" smtClean="0">
                <a:solidFill>
                  <a:srgbClr val="47FFD1"/>
                </a:solidFill>
                <a:effectLst/>
                <a:latin typeface="Verdana" panose="020B0604030504040204" pitchFamily="34" charset="0"/>
              </a:rPr>
              <a:t>NATO SUMMIT IN CHICAGO (20</a:t>
            </a:r>
            <a:r>
              <a:rPr lang="ru-RU" sz="1200" b="1" dirty="0" smtClean="0">
                <a:solidFill>
                  <a:srgbClr val="47FFD1"/>
                </a:solidFill>
                <a:effectLst/>
                <a:latin typeface="Verdana" panose="020B0604030504040204" pitchFamily="34" charset="0"/>
              </a:rPr>
              <a:t>12</a:t>
            </a:r>
            <a:r>
              <a:rPr lang="en-US" sz="1200" b="1" dirty="0" smtClean="0">
                <a:solidFill>
                  <a:srgbClr val="47FFD1"/>
                </a:solidFill>
                <a:effectLst/>
                <a:latin typeface="Verdana" panose="020B0604030504040204" pitchFamily="34" charset="0"/>
              </a:rPr>
              <a:t>)</a:t>
            </a:r>
            <a:endParaRPr lang="ru-RU" sz="1200" b="1" dirty="0" smtClean="0">
              <a:solidFill>
                <a:srgbClr val="47FFD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 bwMode="auto">
          <a:xfrm>
            <a:off x="3348355" y="1484313"/>
            <a:ext cx="3168650" cy="2952750"/>
          </a:xfrm>
          <a:prstGeom prst="triangle">
            <a:avLst>
              <a:gd name="adj" fmla="val 48725"/>
            </a:avLst>
          </a:prstGeom>
          <a:blipFill>
            <a:blip r:embed="rId1" cstate="print"/>
            <a:tile tx="0" ty="0" sx="100000" sy="100000" flip="none" algn="tl"/>
          </a:blip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000">
              <a:latin typeface="+mn-lt"/>
              <a:cs typeface="+mn-cs"/>
            </a:endParaRPr>
          </a:p>
        </p:txBody>
      </p:sp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1482090" y="4724400"/>
            <a:ext cx="6612255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Комбинированная триада США-НАТО, состоит из стратегических и тактических ядерных вооружений, обычных вооружений и систем ПРО</a:t>
            </a:r>
            <a:endParaRPr lang="ru-RU" sz="1600" b="1" dirty="0">
              <a:solidFill>
                <a:schemeClr val="bg1">
                  <a:lumMod val="20000"/>
                  <a:lumOff val="80000"/>
                </a:schemeClr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bg1">
                  <a:lumMod val="60000"/>
                  <a:lumOff val="40000"/>
                </a:schemeClr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714375" y="5000625"/>
            <a:ext cx="13366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Verdana" panose="020B0604030504040204" pitchFamily="34" charset="0"/>
              </a:rPr>
              <a:t>           </a:t>
            </a:r>
            <a:endParaRPr lang="ru-RU" b="1">
              <a:solidFill>
                <a:srgbClr val="FF66FF"/>
              </a:solidFill>
              <a:latin typeface="Verdana" panose="020B0604030504040204" pitchFamily="34" charset="0"/>
            </a:endParaRPr>
          </a:p>
        </p:txBody>
      </p:sp>
      <p:sp>
        <p:nvSpPr>
          <p:cNvPr id="18446" name="TextBox 17"/>
          <p:cNvSpPr txBox="1">
            <a:spLocks noChangeArrowheads="1"/>
          </p:cNvSpPr>
          <p:nvPr/>
        </p:nvSpPr>
        <p:spPr bwMode="auto">
          <a:xfrm>
            <a:off x="4572000" y="2852103"/>
            <a:ext cx="785813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Verdana" panose="020B0604030504040204" pitchFamily="34" charset="0"/>
              </a:rPr>
              <a:t>NW</a:t>
            </a:r>
            <a:endParaRPr lang="ru-RU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8447" name="TextBox 18"/>
          <p:cNvSpPr txBox="1">
            <a:spLocks noChangeArrowheads="1"/>
          </p:cNvSpPr>
          <p:nvPr/>
        </p:nvSpPr>
        <p:spPr bwMode="auto">
          <a:xfrm>
            <a:off x="3676968" y="4000183"/>
            <a:ext cx="128587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  <a:latin typeface="Verdana" panose="020B0604030504040204" pitchFamily="34" charset="0"/>
              </a:rPr>
              <a:t>Conv.wpns</a:t>
            </a:r>
            <a:endParaRPr lang="ru-RU" sz="1400" b="1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18448" name="TextBox 19"/>
          <p:cNvSpPr txBox="1">
            <a:spLocks noChangeArrowheads="1"/>
          </p:cNvSpPr>
          <p:nvPr/>
        </p:nvSpPr>
        <p:spPr bwMode="auto">
          <a:xfrm>
            <a:off x="5148263" y="3932555"/>
            <a:ext cx="785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Verdana" panose="020B0604030504040204" pitchFamily="34" charset="0"/>
              </a:rPr>
              <a:t>BMD</a:t>
            </a:r>
            <a:endParaRPr lang="ru-RU" b="1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sp>
        <p:nvSpPr>
          <p:cNvPr id="18452" name="Равнобедренный треугольник 25"/>
          <p:cNvSpPr>
            <a:spLocks noChangeArrowheads="1"/>
          </p:cNvSpPr>
          <p:nvPr/>
        </p:nvSpPr>
        <p:spPr bwMode="auto">
          <a:xfrm>
            <a:off x="4634548" y="2060258"/>
            <a:ext cx="595312" cy="571500"/>
          </a:xfrm>
          <a:prstGeom prst="triangle">
            <a:avLst>
              <a:gd name="adj" fmla="val 470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endParaRPr lang="ru-RU" sz="1000">
              <a:latin typeface="Verdana" panose="020B0604030504040204" pitchFamily="34" charset="0"/>
            </a:endParaRPr>
          </a:p>
        </p:txBody>
      </p:sp>
      <p:sp>
        <p:nvSpPr>
          <p:cNvPr id="18453" name="Шестиугольник 26"/>
          <p:cNvSpPr>
            <a:spLocks noChangeArrowheads="1"/>
          </p:cNvSpPr>
          <p:nvPr/>
        </p:nvSpPr>
        <p:spPr bwMode="auto">
          <a:xfrm>
            <a:off x="4006215" y="3284855"/>
            <a:ext cx="628650" cy="500063"/>
          </a:xfrm>
          <a:prstGeom prst="hexagon">
            <a:avLst>
              <a:gd name="adj" fmla="val 24974"/>
              <a:gd name="vf" fmla="val 1154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endParaRPr lang="ru-RU" sz="1000">
              <a:latin typeface="Verdana" panose="020B0604030504040204" pitchFamily="34" charset="0"/>
            </a:endParaRPr>
          </a:p>
        </p:txBody>
      </p:sp>
      <p:pic>
        <p:nvPicPr>
          <p:cNvPr id="11288" name="Рисунок 24" descr="C:\Users\user\Pictures\cfee1df0aef1bf88281266898fc4ff19_Gene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412875"/>
            <a:ext cx="1643062" cy="21590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</p:spPr>
      </p:pic>
      <p:sp>
        <p:nvSpPr>
          <p:cNvPr id="34839" name="TextBox 24"/>
          <p:cNvSpPr txBox="1">
            <a:spLocks noChangeArrowheads="1"/>
          </p:cNvSpPr>
          <p:nvPr/>
        </p:nvSpPr>
        <p:spPr bwMode="auto">
          <a:xfrm>
            <a:off x="468313" y="260350"/>
            <a:ext cx="8351837" cy="553085"/>
          </a:xfrm>
          <a:prstGeom prst="rect">
            <a:avLst/>
          </a:prstGeom>
          <a:noFill/>
          <a:ln w="57150">
            <a:solidFill>
              <a:srgbClr val="33CCFF"/>
            </a:solidFill>
            <a:miter lim="800000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Black" panose="020B0A04020102020204" pitchFamily="34" charset="0"/>
                <a:cs typeface="+mn-cs"/>
              </a:rPr>
              <a:t> </a:t>
            </a:r>
            <a:endParaRPr lang="ru-RU" sz="1600" dirty="0">
              <a:solidFill>
                <a:srgbClr val="FF0000"/>
              </a:solidFill>
              <a:latin typeface="Arial Black" panose="020B0A040201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FF00"/>
                </a:solidFill>
                <a:latin typeface="+mn-lt"/>
                <a:cs typeface="+mn-cs"/>
              </a:rPr>
              <a:t>ТРИАДА ПРО США-НАТО </a:t>
            </a:r>
            <a:r>
              <a:rPr lang="en-US" sz="1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endParaRPr lang="ru-RU" sz="1400" b="1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6" name="Рисунок 24" descr="C:\Users\user\Pictures\cfee1df0aef1bf88281266898fc4ff19_Gene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190" y="3284855"/>
            <a:ext cx="649288" cy="428625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</p:spPr>
      </p:pic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376488" cy="342880"/>
          </a:xfrm>
        </p:spPr>
        <p:txBody>
          <a:bodyPr/>
          <a:lstStyle/>
          <a:p>
            <a:pPr>
              <a:defRPr/>
            </a:pPr>
            <a:fld id="{DD8B5B17-24EC-4318-BF2C-3DB90A0ADAB5}" type="slidenum">
              <a:rPr lang="ru-RU" b="1" smtClean="0"/>
            </a:fld>
            <a:endParaRPr lang="ru-RU" b="1" dirty="0"/>
          </a:p>
        </p:txBody>
      </p:sp>
      <p:sp>
        <p:nvSpPr>
          <p:cNvPr id="18459" name="TextBox 7"/>
          <p:cNvSpPr txBox="1">
            <a:spLocks noChangeArrowheads="1"/>
          </p:cNvSpPr>
          <p:nvPr/>
        </p:nvSpPr>
        <p:spPr bwMode="auto">
          <a:xfrm>
            <a:off x="323533" y="6236653"/>
            <a:ext cx="3286125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200" b="1">
                <a:latin typeface="Verdana" panose="020B0604030504040204" pitchFamily="34" charset="0"/>
              </a:rPr>
              <a:t>©    Юрий Шулипа</a:t>
            </a:r>
            <a:r>
              <a:rPr lang="sv-SE" sz="1200" b="1">
                <a:latin typeface="Verdana" panose="020B0604030504040204" pitchFamily="34" charset="0"/>
              </a:rPr>
              <a:t> 20</a:t>
            </a:r>
            <a:r>
              <a:rPr lang="ru-RU" altLang="sv-SE" sz="1200" b="1">
                <a:latin typeface="Verdana" panose="020B0604030504040204" pitchFamily="34" charset="0"/>
              </a:rPr>
              <a:t>22</a:t>
            </a:r>
            <a:endParaRPr lang="ru-RU" altLang="sv-SE" sz="12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Глобус">
  <a:themeElements>
    <a:clrScheme name="Глобус 4">
      <a:dk1>
        <a:srgbClr val="005856"/>
      </a:dk1>
      <a:lt1>
        <a:srgbClr val="FFFFFF"/>
      </a:lt1>
      <a:dk2>
        <a:srgbClr val="008080"/>
      </a:dk2>
      <a:lt2>
        <a:srgbClr val="FFFFCC"/>
      </a:lt2>
      <a:accent1>
        <a:srgbClr val="0099CC"/>
      </a:accent1>
      <a:accent2>
        <a:srgbClr val="00CCFF"/>
      </a:accent2>
      <a:accent3>
        <a:srgbClr val="AAC0C0"/>
      </a:accent3>
      <a:accent4>
        <a:srgbClr val="DADADA"/>
      </a:accent4>
      <a:accent5>
        <a:srgbClr val="AACAE2"/>
      </a:accent5>
      <a:accent6>
        <a:srgbClr val="00B9E7"/>
      </a:accent6>
      <a:hlink>
        <a:srgbClr val="1ACE9F"/>
      </a:hlink>
      <a:folHlink>
        <a:srgbClr val="948CCE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8700</Words>
  <Application>WPS Presentation</Application>
  <PresentationFormat>Экран (4:3)</PresentationFormat>
  <Paragraphs>321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SimSun</vt:lpstr>
      <vt:lpstr>Wingdings</vt:lpstr>
      <vt:lpstr>Verdana</vt:lpstr>
      <vt:lpstr>Arial Unicode MS</vt:lpstr>
      <vt:lpstr>msgothic</vt:lpstr>
      <vt:lpstr>Times New Roman</vt:lpstr>
      <vt:lpstr>Arial Black</vt:lpstr>
      <vt:lpstr>Microsoft YaHei</vt:lpstr>
      <vt:lpstr>Arial Unicode MS</vt:lpstr>
      <vt:lpstr>Calibri</vt:lpstr>
      <vt:lpstr>Segoe Print</vt:lpstr>
      <vt:lpstr>7_Глобус</vt:lpstr>
      <vt:lpstr>ПРЕЗЕНТАЦИЯ  «Противоракетная оборона Украины: создание и интегрирование в НАТО»</vt:lpstr>
      <vt:lpstr>ПРОТИВОРАКЕТНАЯ ОБОРОНА УКРАИНЫ   1. Вопрос геополитического выживания Украины.  2. Вопрос физического выживания каждого украинца.  3. Эффективная защита от ракетных ударов агресора.  4. Обеспечение стратегического паритета со страной  агрессором и оккупантом.  5. Основа стратегической безопасности Украины и партнеров. </vt:lpstr>
      <vt:lpstr>PowerPoint 演示文稿</vt:lpstr>
      <vt:lpstr>1. КОМПОНЕНТЫ ПРО США-НАТО </vt:lpstr>
      <vt:lpstr>2. КОМПОНЕНТЫ ПРО США-НАТО</vt:lpstr>
      <vt:lpstr>3. КОМПОНЕНТЫ ПРО США-НАТО  Space-Based Infrared System (SBIRS) Комплексная космическая инфракрасная система </vt:lpstr>
      <vt:lpstr>4. КОМПОНЕНТЫ ПРО США-НАТО</vt:lpstr>
      <vt:lpstr>PowerPoint 演示文稿</vt:lpstr>
      <vt:lpstr>САММИТ НАТО В ЧИКАГО NATO SUMMIT IN CHICAGO (2012)</vt:lpstr>
      <vt:lpstr>Схема концепции системы ПРО США-НАТО «Железная сеть»</vt:lpstr>
      <vt:lpstr>Схема перехвата ГЧ МБР средствами системы «Найк-Зевс» </vt:lpstr>
      <vt:lpstr>СХЕМА СТАРТА, ПОЛЕТА И ПРИЗЕМЛЕНИЯ МБР </vt:lpstr>
      <vt:lpstr>СХЕМА ПРО США-НАТО </vt:lpstr>
      <vt:lpstr>ПРО АГРЕССОРА </vt:lpstr>
      <vt:lpstr>PowerPoint 演示文稿</vt:lpstr>
      <vt:lpstr>   СРАВНИТЕЛЬНАЯ ХАРРАКТЕРИСТИКА ЯДЕРНЫХ ДОКТРИН США И АГРЕССОРА 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77</cp:revision>
  <dcterms:created xsi:type="dcterms:W3CDTF">2013-10-01T09:47:00Z</dcterms:created>
  <dcterms:modified xsi:type="dcterms:W3CDTF">2022-06-14T21:57:31Z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EFFB3C24344348048BBC7DAF98796576</vt:lpwstr>
  </property>
  <property fmtid="{D5CDD505-2E9C-101B-9397-08002B2CF9AE}" pid="3" name="KSOProductBuildVer">
    <vt:lpwstr>1033-11.2.0.11156</vt:lpwstr>
  </property>
</Properties>
</file>